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8"/>
  </p:notesMasterIdLst>
  <p:sldIdLst>
    <p:sldId id="335" r:id="rId5"/>
    <p:sldId id="262" r:id="rId6"/>
    <p:sldId id="309" r:id="rId7"/>
    <p:sldId id="317" r:id="rId8"/>
    <p:sldId id="318" r:id="rId9"/>
    <p:sldId id="298" r:id="rId10"/>
    <p:sldId id="299" r:id="rId11"/>
    <p:sldId id="304" r:id="rId12"/>
    <p:sldId id="295" r:id="rId13"/>
    <p:sldId id="293" r:id="rId14"/>
    <p:sldId id="294" r:id="rId15"/>
    <p:sldId id="330" r:id="rId16"/>
    <p:sldId id="334" r:id="rId17"/>
    <p:sldId id="329" r:id="rId18"/>
    <p:sldId id="332" r:id="rId19"/>
    <p:sldId id="328" r:id="rId20"/>
    <p:sldId id="326" r:id="rId21"/>
    <p:sldId id="331" r:id="rId22"/>
    <p:sldId id="314" r:id="rId23"/>
    <p:sldId id="311" r:id="rId24"/>
    <p:sldId id="312" r:id="rId25"/>
    <p:sldId id="313" r:id="rId26"/>
    <p:sldId id="28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napToGrid="0">
      <p:cViewPr varScale="1">
        <p:scale>
          <a:sx n="68" d="100"/>
          <a:sy n="68" d="100"/>
        </p:scale>
        <p:origin x="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9EC0A-C311-49D4-8CF7-5B9E288992EE}" type="datetimeFigureOut">
              <a:rPr lang="nl-NL" smtClean="0"/>
              <a:t>21-4-2021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64174-8F40-4CDE-8252-5D86780BF63B}" type="slidenum">
              <a:rPr lang="nl-NL" smtClean="0"/>
              <a:t>‹nr.›</a:t>
            </a:fld>
            <a:endParaRPr lang="nl-NL"/>
          </a:p>
        </p:txBody>
      </p:sp>
    </p:spTree>
    <p:extLst>
      <p:ext uri="{BB962C8B-B14F-4D97-AF65-F5344CB8AC3E}">
        <p14:creationId xmlns:p14="http://schemas.microsoft.com/office/powerpoint/2010/main" val="406524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53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52956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108152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62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395307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87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3081F4-C7AB-4B54-83A2-B13FB22F27F5}" type="datetimeFigureOut">
              <a:rPr lang="nl-NL" smtClean="0"/>
              <a:t>21-4-2021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329458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3081F4-C7AB-4B54-83A2-B13FB22F27F5}" type="datetimeFigureOut">
              <a:rPr lang="nl-NL" smtClean="0"/>
              <a:t>21-4-2021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97426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A3081F4-C7AB-4B54-83A2-B13FB22F27F5}" type="datetimeFigureOut">
              <a:rPr lang="nl-NL" smtClean="0"/>
              <a:t>21-4-2021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1542360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3081F4-C7AB-4B54-83A2-B13FB22F27F5}" type="datetimeFigureOut">
              <a:rPr lang="nl-NL" smtClean="0"/>
              <a:t>21-4-2021</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3880177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3081F4-C7AB-4B54-83A2-B13FB22F27F5}" type="datetimeFigureOut">
              <a:rPr lang="nl-NL" smtClean="0"/>
              <a:t>21-4-2021</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042C0E-60A6-4270-922F-A20811B05817}" type="slidenum">
              <a:rPr lang="nl-NL" smtClean="0"/>
              <a:t>‹nr.›</a:t>
            </a:fld>
            <a:endParaRPr lang="nl-NL"/>
          </a:p>
        </p:txBody>
      </p:sp>
    </p:spTree>
    <p:extLst>
      <p:ext uri="{BB962C8B-B14F-4D97-AF65-F5344CB8AC3E}">
        <p14:creationId xmlns:p14="http://schemas.microsoft.com/office/powerpoint/2010/main" val="401014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1636853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A3081F4-C7AB-4B54-83A2-B13FB22F27F5}" type="datetimeFigureOut">
              <a:rPr lang="nl-NL" smtClean="0"/>
              <a:t>21-4-2021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761047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88173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3167884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4BF940D-2D66-4DBA-93FF-2CEE324BBE36}"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26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D7F99A9-4137-49CD-8C18-926424F16F70}"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020812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C222D73-E518-4866-A945-20FFF0DB555B}"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534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FF592B-1F69-4326-B3F2-98A89621BACA}" type="datetime1">
              <a:rPr lang="nl-NL" smtClean="0"/>
              <a:t>21-4-2021</a:t>
            </a:fld>
            <a:endParaRPr lang="nl-NL"/>
          </a:p>
        </p:txBody>
      </p:sp>
      <p:sp>
        <p:nvSpPr>
          <p:cNvPr id="6" name="Footer Placeholder 5"/>
          <p:cNvSpPr>
            <a:spLocks noGrp="1"/>
          </p:cNvSpPr>
          <p:nvPr>
            <p:ph type="ftr" sz="quarter" idx="11"/>
          </p:nvPr>
        </p:nvSpPr>
        <p:spPr/>
        <p:txBody>
          <a:bodyPr/>
          <a:lstStyle/>
          <a:p>
            <a:r>
              <a:rPr lang="nl-NL"/>
              <a:t>CE Overige Zoogdieren</a:t>
            </a:r>
          </a:p>
        </p:txBody>
      </p:sp>
      <p:sp>
        <p:nvSpPr>
          <p:cNvPr id="7" name="Slide Number Placeholder 6"/>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548456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1D1111C-B90F-4260-8EBB-47E08D82A6F2}" type="datetime1">
              <a:rPr lang="nl-NL" smtClean="0"/>
              <a:t>21-4-2021</a:t>
            </a:fld>
            <a:endParaRPr lang="nl-NL"/>
          </a:p>
        </p:txBody>
      </p:sp>
      <p:sp>
        <p:nvSpPr>
          <p:cNvPr id="8" name="Footer Placeholder 7"/>
          <p:cNvSpPr>
            <a:spLocks noGrp="1"/>
          </p:cNvSpPr>
          <p:nvPr>
            <p:ph type="ftr" sz="quarter" idx="11"/>
          </p:nvPr>
        </p:nvSpPr>
        <p:spPr/>
        <p:txBody>
          <a:bodyPr/>
          <a:lstStyle/>
          <a:p>
            <a:r>
              <a:rPr lang="nl-NL"/>
              <a:t>CE Overige Zoogdieren</a:t>
            </a:r>
          </a:p>
        </p:txBody>
      </p:sp>
      <p:sp>
        <p:nvSpPr>
          <p:cNvPr id="9" name="Slide Number Placeholder 8"/>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635162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3FD07B5-C17D-40FD-92D0-058FFDDF35D6}" type="datetime1">
              <a:rPr lang="nl-NL" smtClean="0"/>
              <a:t>21-4-2021</a:t>
            </a:fld>
            <a:endParaRPr lang="nl-NL"/>
          </a:p>
        </p:txBody>
      </p:sp>
      <p:sp>
        <p:nvSpPr>
          <p:cNvPr id="4" name="Footer Placeholder 3"/>
          <p:cNvSpPr>
            <a:spLocks noGrp="1"/>
          </p:cNvSpPr>
          <p:nvPr>
            <p:ph type="ftr" sz="quarter" idx="11"/>
          </p:nvPr>
        </p:nvSpPr>
        <p:spPr/>
        <p:txBody>
          <a:bodyPr/>
          <a:lstStyle/>
          <a:p>
            <a:r>
              <a:rPr lang="nl-NL"/>
              <a:t>CE Overige Zoogdieren</a:t>
            </a:r>
          </a:p>
        </p:txBody>
      </p:sp>
      <p:sp>
        <p:nvSpPr>
          <p:cNvPr id="5" name="Slide Number Placeholder 4"/>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1066461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7EDB91-76F8-4605-B1A9-50870C3AE8F5}" type="datetime1">
              <a:rPr lang="nl-NL" smtClean="0"/>
              <a:t>21-4-2021</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r>
              <a:rPr lang="nl-NL"/>
              <a:t>CE Overige Zoogdieren</a:t>
            </a:r>
          </a:p>
        </p:txBody>
      </p:sp>
      <p:sp>
        <p:nvSpPr>
          <p:cNvPr id="9" name="Slide Number Placeholder 8"/>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0863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A3081F4-C7AB-4B54-83A2-B13FB22F27F5}" type="datetimeFigureOut">
              <a:rPr lang="nl-NL" smtClean="0"/>
              <a:t>21-4-2021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02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AAC73A-B627-41AB-9B6D-F6F24F3C9C17}" type="datetime1">
              <a:rPr lang="nl-NL" smtClean="0"/>
              <a:t>21-4-2021</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nl-NL"/>
              <a:t>CE Overige Zoogdieren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042C0E-60A6-4270-922F-A20811B05817}" type="slidenum">
              <a:rPr lang="nl-NL" smtClean="0"/>
              <a:t>‹nr.›</a:t>
            </a:fld>
            <a:endParaRPr lang="nl-NL"/>
          </a:p>
        </p:txBody>
      </p:sp>
    </p:spTree>
    <p:extLst>
      <p:ext uri="{BB962C8B-B14F-4D97-AF65-F5344CB8AC3E}">
        <p14:creationId xmlns:p14="http://schemas.microsoft.com/office/powerpoint/2010/main" val="563754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D2B0C87-8B8F-4782-B7B5-996140F49855}" type="datetime1">
              <a:rPr lang="nl-NL" smtClean="0"/>
              <a:t>21-4-2021</a:t>
            </a:fld>
            <a:endParaRPr lang="nl-NL"/>
          </a:p>
        </p:txBody>
      </p:sp>
      <p:sp>
        <p:nvSpPr>
          <p:cNvPr id="6" name="Footer Placeholder 5"/>
          <p:cNvSpPr>
            <a:spLocks noGrp="1"/>
          </p:cNvSpPr>
          <p:nvPr>
            <p:ph type="ftr" sz="quarter" idx="11"/>
          </p:nvPr>
        </p:nvSpPr>
        <p:spPr/>
        <p:txBody>
          <a:bodyPr/>
          <a:lstStyle/>
          <a:p>
            <a:r>
              <a:rPr lang="nl-NL"/>
              <a:t>CE Overige Zoogdieren</a:t>
            </a:r>
          </a:p>
        </p:txBody>
      </p:sp>
      <p:sp>
        <p:nvSpPr>
          <p:cNvPr id="7" name="Slide Number Placeholder 6"/>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107375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39B134-34C7-4F9B-A596-5281E9871654}"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615981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E70A1C-21DA-415C-A274-B764341CF6C4}"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398281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B3A09DF-2E10-44CD-BBE7-2BAB0D78D7C0}"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1458709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E6B858C-E7F4-4988-9457-D785108D90E9}"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3715643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49E7786-BA73-4EBB-9656-3862F59BC672}"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2309804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944AC35-5250-4A57-B712-AB177E8549DA}" type="datetime1">
              <a:rPr lang="nl-NL" smtClean="0"/>
              <a:t>21-4-2021</a:t>
            </a:fld>
            <a:endParaRPr lang="nl-NL"/>
          </a:p>
        </p:txBody>
      </p:sp>
      <p:sp>
        <p:nvSpPr>
          <p:cNvPr id="6" name="Footer Placeholder 5"/>
          <p:cNvSpPr>
            <a:spLocks noGrp="1"/>
          </p:cNvSpPr>
          <p:nvPr>
            <p:ph type="ftr" sz="quarter" idx="11"/>
          </p:nvPr>
        </p:nvSpPr>
        <p:spPr/>
        <p:txBody>
          <a:bodyPr/>
          <a:lstStyle/>
          <a:p>
            <a:r>
              <a:rPr lang="nl-NL"/>
              <a:t>CE Overige Zoogdieren</a:t>
            </a:r>
          </a:p>
        </p:txBody>
      </p:sp>
      <p:sp>
        <p:nvSpPr>
          <p:cNvPr id="7" name="Slide Number Placeholder 6"/>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415347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CBB9954-D0B8-4DEA-9155-DBFDF6AF76DF}" type="datetime1">
              <a:rPr lang="nl-NL" smtClean="0"/>
              <a:t>21-4-2021</a:t>
            </a:fld>
            <a:endParaRPr lang="nl-NL"/>
          </a:p>
        </p:txBody>
      </p:sp>
      <p:sp>
        <p:nvSpPr>
          <p:cNvPr id="8" name="Footer Placeholder 7"/>
          <p:cNvSpPr>
            <a:spLocks noGrp="1"/>
          </p:cNvSpPr>
          <p:nvPr>
            <p:ph type="ftr" sz="quarter" idx="11"/>
          </p:nvPr>
        </p:nvSpPr>
        <p:spPr/>
        <p:txBody>
          <a:bodyPr/>
          <a:lstStyle/>
          <a:p>
            <a:r>
              <a:rPr lang="nl-NL"/>
              <a:t>CE Overige Zoogdieren</a:t>
            </a:r>
          </a:p>
        </p:txBody>
      </p:sp>
      <p:sp>
        <p:nvSpPr>
          <p:cNvPr id="9" name="Slide Number Placeholder 8"/>
          <p:cNvSpPr>
            <a:spLocks noGrp="1"/>
          </p:cNvSpPr>
          <p:nvPr>
            <p:ph type="sldNum" sz="quarter" idx="12"/>
          </p:nvPr>
        </p:nvSpPr>
        <p:spPr/>
        <p:txBody>
          <a:bodyPr/>
          <a:lstStyle/>
          <a:p>
            <a:fld id="{98E93E6C-5AE4-45F4-AE1D-30C91AA49FF0}"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1534719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7907E2-71BE-4E4B-9BE0-7B63F781F7D0}" type="datetime1">
              <a:rPr lang="nl-NL" smtClean="0"/>
              <a:t>21-4-2021</a:t>
            </a:fld>
            <a:endParaRPr lang="nl-NL"/>
          </a:p>
        </p:txBody>
      </p:sp>
      <p:sp>
        <p:nvSpPr>
          <p:cNvPr id="4" name="Footer Placeholder 3"/>
          <p:cNvSpPr>
            <a:spLocks noGrp="1"/>
          </p:cNvSpPr>
          <p:nvPr>
            <p:ph type="ftr" sz="quarter" idx="11"/>
          </p:nvPr>
        </p:nvSpPr>
        <p:spPr/>
        <p:txBody>
          <a:bodyPr/>
          <a:lstStyle/>
          <a:p>
            <a:r>
              <a:rPr lang="nl-NL"/>
              <a:t>CE Overige Zoogdieren</a:t>
            </a:r>
          </a:p>
        </p:txBody>
      </p:sp>
      <p:sp>
        <p:nvSpPr>
          <p:cNvPr id="5" name="Slide Number Placeholder 4"/>
          <p:cNvSpPr>
            <a:spLocks noGrp="1"/>
          </p:cNvSpPr>
          <p:nvPr>
            <p:ph type="sldNum" sz="quarter" idx="12"/>
          </p:nvPr>
        </p:nvSpPr>
        <p:spPr/>
        <p:txBody>
          <a:bodyPr/>
          <a:lstStyle/>
          <a:p>
            <a:fld id="{98E93E6C-5AE4-45F4-AE1D-30C91AA49FF0}"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146776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3081F4-C7AB-4B54-83A2-B13FB22F27F5}" type="datetimeFigureOut">
              <a:rPr lang="nl-NL" smtClean="0"/>
              <a:t>21-4-2021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3231799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0C84D-D622-41DA-BEA2-22645AB447B8}" type="datetime1">
              <a:rPr lang="nl-NL" smtClean="0"/>
              <a:t>21-4-2021</a:t>
            </a:fld>
            <a:endParaRPr lang="nl-NL"/>
          </a:p>
        </p:txBody>
      </p:sp>
      <p:sp>
        <p:nvSpPr>
          <p:cNvPr id="3" name="Footer Placeholder 2"/>
          <p:cNvSpPr>
            <a:spLocks noGrp="1"/>
          </p:cNvSpPr>
          <p:nvPr>
            <p:ph type="ftr" sz="quarter" idx="11"/>
          </p:nvPr>
        </p:nvSpPr>
        <p:spPr/>
        <p:txBody>
          <a:bodyPr/>
          <a:lstStyle/>
          <a:p>
            <a:r>
              <a:rPr lang="nl-NL"/>
              <a:t>CE Overige Zoogdieren</a:t>
            </a:r>
          </a:p>
        </p:txBody>
      </p:sp>
      <p:sp>
        <p:nvSpPr>
          <p:cNvPr id="4" name="Slide Number Placeholder 3"/>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3023835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977C164-C1EA-4A0C-9AE4-946711674472}" type="datetime1">
              <a:rPr lang="nl-NL" smtClean="0"/>
              <a:t>21-4-2021</a:t>
            </a:fld>
            <a:endParaRPr lang="nl-NL"/>
          </a:p>
        </p:txBody>
      </p:sp>
      <p:sp>
        <p:nvSpPr>
          <p:cNvPr id="6" name="Footer Placeholder 5"/>
          <p:cNvSpPr>
            <a:spLocks noGrp="1"/>
          </p:cNvSpPr>
          <p:nvPr>
            <p:ph type="ftr" sz="quarter" idx="11"/>
          </p:nvPr>
        </p:nvSpPr>
        <p:spPr/>
        <p:txBody>
          <a:bodyPr/>
          <a:lstStyle/>
          <a:p>
            <a:r>
              <a:rPr lang="nl-NL"/>
              <a:t>CE Overige Zoogdieren</a:t>
            </a:r>
          </a:p>
        </p:txBody>
      </p:sp>
      <p:sp>
        <p:nvSpPr>
          <p:cNvPr id="7" name="Slide Number Placeholder 6"/>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185663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FC7E751-EA78-419C-89EF-32751F010D50}" type="datetime1">
              <a:rPr lang="nl-NL" smtClean="0"/>
              <a:t>21-4-2021</a:t>
            </a:fld>
            <a:endParaRPr lang="nl-NL"/>
          </a:p>
        </p:txBody>
      </p:sp>
      <p:sp>
        <p:nvSpPr>
          <p:cNvPr id="6" name="Footer Placeholder 5"/>
          <p:cNvSpPr>
            <a:spLocks noGrp="1"/>
          </p:cNvSpPr>
          <p:nvPr>
            <p:ph type="ftr" sz="quarter" idx="11"/>
          </p:nvPr>
        </p:nvSpPr>
        <p:spPr/>
        <p:txBody>
          <a:bodyPr/>
          <a:lstStyle/>
          <a:p>
            <a:r>
              <a:rPr lang="nl-NL"/>
              <a:t>CE Overige Zoogdieren</a:t>
            </a:r>
          </a:p>
        </p:txBody>
      </p:sp>
      <p:sp>
        <p:nvSpPr>
          <p:cNvPr id="7" name="Slide Number Placeholder 6"/>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4180608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E407B3E-92C3-40C4-8A46-BE65CA2F05D0}"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2035033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50FADF0-1F74-4002-885B-EA4A5C22FFF4}" type="datetime1">
              <a:rPr lang="nl-NL" smtClean="0"/>
              <a:t>21-4-2021</a:t>
            </a:fld>
            <a:endParaRPr lang="nl-NL"/>
          </a:p>
        </p:txBody>
      </p:sp>
      <p:sp>
        <p:nvSpPr>
          <p:cNvPr id="5" name="Footer Placeholder 4"/>
          <p:cNvSpPr>
            <a:spLocks noGrp="1"/>
          </p:cNvSpPr>
          <p:nvPr>
            <p:ph type="ftr" sz="quarter" idx="11"/>
          </p:nvPr>
        </p:nvSpPr>
        <p:spPr/>
        <p:txBody>
          <a:bodyPr/>
          <a:lstStyle/>
          <a:p>
            <a:r>
              <a:rPr lang="nl-NL"/>
              <a:t>CE Overige Zoogdieren</a:t>
            </a:r>
          </a:p>
        </p:txBody>
      </p:sp>
      <p:sp>
        <p:nvSpPr>
          <p:cNvPr id="6" name="Slide Number Placeholder 5"/>
          <p:cNvSpPr>
            <a:spLocks noGrp="1"/>
          </p:cNvSpPr>
          <p:nvPr>
            <p:ph type="sldNum" sz="quarter" idx="12"/>
          </p:nvPr>
        </p:nvSpPr>
        <p:spPr/>
        <p:txBody>
          <a:bodyPr/>
          <a:lstStyle/>
          <a:p>
            <a:fld id="{98E93E6C-5AE4-45F4-AE1D-30C91AA49FF0}" type="slidenum">
              <a:rPr lang="nl-NL" smtClean="0"/>
              <a:t>‹nr.›</a:t>
            </a:fld>
            <a:endParaRPr lang="nl-NL"/>
          </a:p>
        </p:txBody>
      </p:sp>
    </p:spTree>
    <p:extLst>
      <p:ext uri="{BB962C8B-B14F-4D97-AF65-F5344CB8AC3E}">
        <p14:creationId xmlns:p14="http://schemas.microsoft.com/office/powerpoint/2010/main" val="182971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3081F4-C7AB-4B54-83A2-B13FB22F27F5}" type="datetimeFigureOut">
              <a:rPr lang="nl-NL" smtClean="0"/>
              <a:t>21-4-2021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107173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A3081F4-C7AB-4B54-83A2-B13FB22F27F5}" type="datetimeFigureOut">
              <a:rPr lang="nl-NL" smtClean="0"/>
              <a:t>21-4-2021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2792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3081F4-C7AB-4B54-83A2-B13FB22F27F5}" type="datetimeFigureOut">
              <a:rPr lang="nl-NL" smtClean="0"/>
              <a:t>21-4-2021</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21124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3081F4-C7AB-4B54-83A2-B13FB22F27F5}" type="datetimeFigureOut">
              <a:rPr lang="nl-NL" smtClean="0"/>
              <a:t>21-4-2021</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042C0E-60A6-4270-922F-A20811B05817}" type="slidenum">
              <a:rPr lang="nl-NL" smtClean="0"/>
              <a:t>‹nr.›</a:t>
            </a:fld>
            <a:endParaRPr lang="nl-NL"/>
          </a:p>
        </p:txBody>
      </p:sp>
    </p:spTree>
    <p:extLst>
      <p:ext uri="{BB962C8B-B14F-4D97-AF65-F5344CB8AC3E}">
        <p14:creationId xmlns:p14="http://schemas.microsoft.com/office/powerpoint/2010/main" val="88912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A3081F4-C7AB-4B54-83A2-B13FB22F27F5}" type="datetimeFigureOut">
              <a:rPr lang="nl-NL" smtClean="0"/>
              <a:t>21-4-2021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042C0E-60A6-4270-922F-A20811B05817}" type="slidenum">
              <a:rPr lang="nl-NL" smtClean="0"/>
              <a:t>‹nr.›</a:t>
            </a:fld>
            <a:endParaRPr lang="nl-NL"/>
          </a:p>
        </p:txBody>
      </p:sp>
    </p:spTree>
    <p:extLst>
      <p:ext uri="{BB962C8B-B14F-4D97-AF65-F5344CB8AC3E}">
        <p14:creationId xmlns:p14="http://schemas.microsoft.com/office/powerpoint/2010/main" val="45427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3081F4-C7AB-4B54-83A2-B13FB22F27F5}" type="datetimeFigureOut">
              <a:rPr lang="nl-NL" smtClean="0"/>
              <a:t>21-4-2021</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042C0E-60A6-4270-922F-A20811B05817}"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62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3081F4-C7AB-4B54-83A2-B13FB22F27F5}" type="datetimeFigureOut">
              <a:rPr lang="nl-NL" smtClean="0"/>
              <a:t>21-4-2021</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042C0E-60A6-4270-922F-A20811B05817}"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731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EDC4AA-25FF-4EDF-AB59-7BC87D71C105}" type="datetime1">
              <a:rPr lang="nl-NL" smtClean="0"/>
              <a:t>21-4-2021</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nl-NL"/>
              <a:t>CE Overige Zoogdieren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042C0E-60A6-4270-922F-A20811B05817}"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42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795CAC7-ADB7-464E-902A-81D69767A100}" type="datetime1">
              <a:rPr lang="nl-NL" smtClean="0"/>
              <a:t>21-4-2021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nl-NL"/>
              <a:t>CE Overige Zoogdieren</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8E93E6C-5AE4-45F4-AE1D-30C91AA49FF0}" type="slidenum">
              <a:rPr lang="nl-NL" smtClean="0"/>
              <a:t>‹nr.›</a:t>
            </a:fld>
            <a:endParaRPr lang="nl-NL"/>
          </a:p>
        </p:txBody>
      </p:sp>
    </p:spTree>
    <p:extLst>
      <p:ext uri="{BB962C8B-B14F-4D97-AF65-F5344CB8AC3E}">
        <p14:creationId xmlns:p14="http://schemas.microsoft.com/office/powerpoint/2010/main" val="40391263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petsplace.nl/pps-beaphar-wormmiddel-vogel-knaag-8711231160709.htm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vwa.nl/onderwerpen/dierziekten/melden-dierziekte"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37344"/>
            <a:ext cx="9144000" cy="2387600"/>
          </a:xfrm>
        </p:spPr>
        <p:txBody>
          <a:bodyPr>
            <a:normAutofit/>
          </a:bodyPr>
          <a:lstStyle/>
          <a:p>
            <a:pPr algn="ctr"/>
            <a:r>
              <a:rPr lang="nl-NL" sz="4000" dirty="0"/>
              <a:t>Bewijs van vakbekwaamheid</a:t>
            </a:r>
            <a:br>
              <a:rPr lang="nl-NL" dirty="0"/>
            </a:br>
            <a:r>
              <a:rPr lang="nl-NL" b="1" dirty="0"/>
              <a:t>Overige zoogdieren</a:t>
            </a:r>
            <a:br>
              <a:rPr lang="nl-NL" b="1" dirty="0"/>
            </a:br>
            <a:r>
              <a:rPr lang="nl-NL" sz="3600" b="1" dirty="0"/>
              <a:t>Les ziektebeelden</a:t>
            </a:r>
          </a:p>
        </p:txBody>
      </p:sp>
      <p:sp>
        <p:nvSpPr>
          <p:cNvPr id="3" name="Ondertitel 2"/>
          <p:cNvSpPr>
            <a:spLocks noGrp="1"/>
          </p:cNvSpPr>
          <p:nvPr>
            <p:ph type="subTitle" idx="1"/>
          </p:nvPr>
        </p:nvSpPr>
        <p:spPr>
          <a:xfrm>
            <a:off x="1524000" y="4415247"/>
            <a:ext cx="9144000" cy="1456508"/>
          </a:xfrm>
        </p:spPr>
        <p:txBody>
          <a:bodyPr>
            <a:normAutofit/>
          </a:bodyPr>
          <a:lstStyle/>
          <a:p>
            <a:pPr algn="ctr"/>
            <a:r>
              <a:rPr lang="nl-NL" sz="1867" dirty="0"/>
              <a:t>Gemaakt door K. </a:t>
            </a:r>
            <a:r>
              <a:rPr lang="nl-NL" sz="1867"/>
              <a:t>Borgerink</a:t>
            </a:r>
            <a:endParaRPr lang="nl-NL" sz="1867" dirty="0"/>
          </a:p>
        </p:txBody>
      </p:sp>
      <p:pic>
        <p:nvPicPr>
          <p:cNvPr id="7" name="Afbeelding 6" descr="Afbeeldingsresultaat voor overige zoogdieren"/>
          <p:cNvPicPr/>
          <p:nvPr/>
        </p:nvPicPr>
        <p:blipFill>
          <a:blip r:embed="rId2">
            <a:extLst>
              <a:ext uri="{28A0092B-C50C-407E-A947-70E740481C1C}">
                <a14:useLocalDpi xmlns:a14="http://schemas.microsoft.com/office/drawing/2010/main" val="0"/>
              </a:ext>
            </a:extLst>
          </a:blip>
          <a:srcRect/>
          <a:stretch>
            <a:fillRect/>
          </a:stretch>
        </p:blipFill>
        <p:spPr bwMode="auto">
          <a:xfrm>
            <a:off x="335361" y="4726795"/>
            <a:ext cx="3608751" cy="1460863"/>
          </a:xfrm>
          <a:prstGeom prst="rect">
            <a:avLst/>
          </a:prstGeom>
          <a:noFill/>
          <a:ln>
            <a:noFill/>
          </a:ln>
        </p:spPr>
      </p:pic>
      <p:pic>
        <p:nvPicPr>
          <p:cNvPr id="4" name="Afbeelding 3"/>
          <p:cNvPicPr>
            <a:picLocks noChangeAspect="1"/>
          </p:cNvPicPr>
          <p:nvPr/>
        </p:nvPicPr>
        <p:blipFill>
          <a:blip r:embed="rId3"/>
          <a:stretch>
            <a:fillRect/>
          </a:stretch>
        </p:blipFill>
        <p:spPr>
          <a:xfrm>
            <a:off x="9300187" y="4444388"/>
            <a:ext cx="2735627" cy="1743269"/>
          </a:xfrm>
          <a:prstGeom prst="rect">
            <a:avLst/>
          </a:prstGeom>
        </p:spPr>
      </p:pic>
    </p:spTree>
    <p:extLst>
      <p:ext uri="{BB962C8B-B14F-4D97-AF65-F5344CB8AC3E}">
        <p14:creationId xmlns:p14="http://schemas.microsoft.com/office/powerpoint/2010/main" val="213192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Leptospirose (ziekte van Weil)</a:t>
            </a:r>
          </a:p>
        </p:txBody>
      </p:sp>
      <p:sp>
        <p:nvSpPr>
          <p:cNvPr id="3" name="Tijdelijke aanduiding voor inhoud 2"/>
          <p:cNvSpPr>
            <a:spLocks noGrp="1"/>
          </p:cNvSpPr>
          <p:nvPr>
            <p:ph idx="1"/>
          </p:nvPr>
        </p:nvSpPr>
        <p:spPr>
          <a:xfrm>
            <a:off x="1097280" y="1845734"/>
            <a:ext cx="5473337" cy="4023360"/>
          </a:xfrm>
        </p:spPr>
        <p:txBody>
          <a:bodyPr>
            <a:normAutofit/>
          </a:bodyPr>
          <a:lstStyle/>
          <a:p>
            <a:pPr lvl="1">
              <a:buFont typeface="Arial" panose="020B0604020202020204" pitchFamily="34" charset="0"/>
              <a:buChar char="•"/>
            </a:pPr>
            <a:r>
              <a:rPr lang="nl-NL" sz="2000" dirty="0"/>
              <a:t>Besmetting door zwemmen in buitenwater, likken urine of genitaliën of besmette gastheer zoals </a:t>
            </a:r>
            <a:r>
              <a:rPr lang="nl-NL" sz="2000" u="sng" dirty="0"/>
              <a:t>knaagdieren (rat), honden en rundvee. </a:t>
            </a:r>
          </a:p>
          <a:p>
            <a:pPr lvl="1">
              <a:buFont typeface="Arial" panose="020B0604020202020204" pitchFamily="34" charset="0"/>
              <a:buChar char="•"/>
            </a:pPr>
            <a:endParaRPr lang="nl-NL" sz="2000" dirty="0"/>
          </a:p>
          <a:p>
            <a:pPr lvl="1">
              <a:buFont typeface="Arial" panose="020B0604020202020204" pitchFamily="34" charset="0"/>
              <a:buChar char="•"/>
            </a:pPr>
            <a:endParaRPr lang="nl-NL" sz="2000" dirty="0"/>
          </a:p>
          <a:p>
            <a:pPr lvl="1">
              <a:buFont typeface="Arial" panose="020B0604020202020204" pitchFamily="34" charset="0"/>
              <a:buChar char="•"/>
            </a:pPr>
            <a:r>
              <a:rPr lang="nl-NL" sz="2000" dirty="0"/>
              <a:t>Symptomen dier: productiedaling bij zieke dieren en  verwerpen van ongeboren vrucht. </a:t>
            </a:r>
          </a:p>
          <a:p>
            <a:pPr lvl="1">
              <a:buFont typeface="Arial" panose="020B0604020202020204" pitchFamily="34" charset="0"/>
              <a:buChar char="•"/>
            </a:pPr>
            <a:endParaRPr lang="nl-NL" sz="2000" dirty="0"/>
          </a:p>
          <a:p>
            <a:pPr lvl="1">
              <a:buFont typeface="Arial" panose="020B0604020202020204" pitchFamily="34" charset="0"/>
              <a:buChar char="•"/>
            </a:pPr>
            <a:r>
              <a:rPr lang="nl-NL" sz="2000" dirty="0"/>
              <a:t>Symptomen mens: nier- en leverfalen </a:t>
            </a:r>
            <a:r>
              <a:rPr lang="nl-NL" sz="2000" dirty="0">
                <a:sym typeface="Wingdings" panose="05000000000000000000" pitchFamily="2" charset="2"/>
              </a:rPr>
              <a:t> Braken en diarree, geelzucht, veel drinken en plassen, niet eten. </a:t>
            </a:r>
            <a:endParaRPr lang="nl-NL" sz="2000" dirty="0"/>
          </a:p>
          <a:p>
            <a:pPr>
              <a:buFont typeface="Arial" panose="020B0604020202020204" pitchFamily="34" charset="0"/>
              <a:buChar char="•"/>
            </a:pPr>
            <a:endParaRPr lang="nl-NL" dirty="0"/>
          </a:p>
        </p:txBody>
      </p:sp>
      <p:pic>
        <p:nvPicPr>
          <p:cNvPr id="5122" name="Picture 2" descr="Afbeeldingsresultaat voor leptospir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972" y="2066034"/>
            <a:ext cx="5094440" cy="380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3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 bij knaagdieren</a:t>
            </a:r>
          </a:p>
        </p:txBody>
      </p:sp>
      <p:sp>
        <p:nvSpPr>
          <p:cNvPr id="3" name="Tijdelijke aanduiding voor inhoud 2"/>
          <p:cNvSpPr>
            <a:spLocks noGrp="1"/>
          </p:cNvSpPr>
          <p:nvPr>
            <p:ph idx="1"/>
          </p:nvPr>
        </p:nvSpPr>
        <p:spPr>
          <a:xfrm>
            <a:off x="1097280" y="1845733"/>
            <a:ext cx="10058399" cy="4385250"/>
          </a:xfrm>
        </p:spPr>
        <p:txBody>
          <a:bodyPr>
            <a:normAutofit/>
          </a:bodyPr>
          <a:lstStyle/>
          <a:p>
            <a:pPr>
              <a:buFont typeface="Arial" panose="020B0604020202020204" pitchFamily="34" charset="0"/>
              <a:buChar char="•"/>
            </a:pPr>
            <a:r>
              <a:rPr lang="nl-NL" dirty="0"/>
              <a:t>Ook bij knaagdieren en konijnen komen wormen voor. Dit kunnen verschillende soorten zijn. </a:t>
            </a:r>
          </a:p>
          <a:p>
            <a:pPr>
              <a:buFont typeface="Arial" panose="020B0604020202020204" pitchFamily="34" charset="0"/>
              <a:buChar char="•"/>
            </a:pPr>
            <a:endParaRPr lang="nl-NL" dirty="0"/>
          </a:p>
          <a:p>
            <a:pPr>
              <a:buFont typeface="Arial" panose="020B0604020202020204" pitchFamily="34" charset="0"/>
              <a:buChar char="•"/>
            </a:pPr>
            <a:r>
              <a:rPr lang="nl-NL" dirty="0"/>
              <a:t>Bij het konijn is de meest voorkomende de </a:t>
            </a:r>
            <a:r>
              <a:rPr lang="nl-NL" dirty="0" err="1"/>
              <a:t>Pinworm</a:t>
            </a:r>
            <a:r>
              <a:rPr lang="nl-NL" dirty="0"/>
              <a:t>. De besmetting komt door het eten van eitjes van de worm. </a:t>
            </a:r>
          </a:p>
          <a:p>
            <a:pPr lvl="1">
              <a:buFont typeface="Arial" panose="020B0604020202020204" pitchFamily="34" charset="0"/>
              <a:buChar char="•"/>
            </a:pPr>
            <a:r>
              <a:rPr lang="nl-NL" dirty="0"/>
              <a:t>De besmetting kan al gebeuren kort na de geboorte vanuit de moeder van het dier of door andere (wilde) konijnen. </a:t>
            </a:r>
          </a:p>
          <a:p>
            <a:pPr lvl="1">
              <a:buFont typeface="Arial" panose="020B0604020202020204" pitchFamily="34" charset="0"/>
              <a:buChar char="•"/>
            </a:pPr>
            <a:r>
              <a:rPr lang="nl-NL" dirty="0">
                <a:solidFill>
                  <a:schemeClr val="tx1"/>
                </a:solidFill>
              </a:rPr>
              <a:t>Te herkennen aan afwijkende keutels en slijmdraden. De </a:t>
            </a:r>
            <a:r>
              <a:rPr lang="nl-NL" dirty="0" err="1">
                <a:solidFill>
                  <a:schemeClr val="tx1"/>
                </a:solidFill>
              </a:rPr>
              <a:t>pinworm</a:t>
            </a:r>
            <a:r>
              <a:rPr lang="nl-NL" dirty="0">
                <a:solidFill>
                  <a:schemeClr val="tx1"/>
                </a:solidFill>
              </a:rPr>
              <a:t> kunnen we met het blote oog zien zitten op de keutels.</a:t>
            </a:r>
          </a:p>
          <a:p>
            <a:pPr lvl="1">
              <a:buFont typeface="Arial" panose="020B0604020202020204" pitchFamily="34" charset="0"/>
              <a:buChar char="•"/>
            </a:pPr>
            <a:endParaRPr lang="nl-NL" sz="1800" dirty="0">
              <a:solidFill>
                <a:schemeClr val="tx1"/>
              </a:solidFill>
            </a:endParaRPr>
          </a:p>
          <a:p>
            <a:pPr>
              <a:buFont typeface="Arial" panose="020B0604020202020204" pitchFamily="34" charset="0"/>
              <a:buChar char="•"/>
            </a:pPr>
            <a:r>
              <a:rPr lang="nl-NL" dirty="0">
                <a:solidFill>
                  <a:schemeClr val="tx1"/>
                </a:solidFill>
              </a:rPr>
              <a:t>Algemene symptomen wormen bij knaagdieren:</a:t>
            </a:r>
          </a:p>
          <a:p>
            <a:pPr lvl="2">
              <a:buFont typeface="Arial" panose="020B0604020202020204" pitchFamily="34" charset="0"/>
              <a:buChar char="•"/>
            </a:pPr>
            <a:r>
              <a:rPr lang="nl-NL" dirty="0">
                <a:solidFill>
                  <a:schemeClr val="tx1"/>
                </a:solidFill>
              </a:rPr>
              <a:t>Dier komt niet goed door de rui, ze hebben een doffe vacht.</a:t>
            </a:r>
          </a:p>
          <a:p>
            <a:pPr lvl="2">
              <a:buFont typeface="Arial" panose="020B0604020202020204" pitchFamily="34" charset="0"/>
              <a:buChar char="•"/>
            </a:pPr>
            <a:r>
              <a:rPr lang="nl-NL" dirty="0">
                <a:solidFill>
                  <a:schemeClr val="tx1"/>
                </a:solidFill>
              </a:rPr>
              <a:t>Verhoogde eetlust bij vermageren en/of afwijkende ontlasting (er kunnen soms wormpjes in te zien zijn) </a:t>
            </a:r>
          </a:p>
          <a:p>
            <a:pPr lvl="2">
              <a:buFont typeface="Arial" panose="020B0604020202020204" pitchFamily="34" charset="0"/>
              <a:buChar char="•"/>
            </a:pPr>
            <a:r>
              <a:rPr lang="nl-NL" dirty="0">
                <a:solidFill>
                  <a:schemeClr val="tx1"/>
                </a:solidFill>
              </a:rPr>
              <a:t>Bij een heftige besmetting uiteindelijk gebrek aan eetlust en een opgezwollen buik.</a:t>
            </a:r>
          </a:p>
          <a:p>
            <a:pPr lvl="1">
              <a:buFont typeface="Arial" panose="020B0604020202020204" pitchFamily="34" charset="0"/>
              <a:buChar char="•"/>
            </a:pPr>
            <a:endParaRPr lang="nl-NL" sz="1800" dirty="0"/>
          </a:p>
        </p:txBody>
      </p:sp>
    </p:spTree>
    <p:extLst>
      <p:ext uri="{BB962C8B-B14F-4D97-AF65-F5344CB8AC3E}">
        <p14:creationId xmlns:p14="http://schemas.microsoft.com/office/powerpoint/2010/main" val="267077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Ontwormen van knaagdieren</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i="1" u="sng" dirty="0">
                <a:hlinkClick r:id="rId2"/>
              </a:rPr>
              <a:t>Beaphar </a:t>
            </a:r>
            <a:r>
              <a:rPr lang="nl-NL" i="1" u="sng" dirty="0" err="1">
                <a:hlinkClick r:id="rId2"/>
              </a:rPr>
              <a:t>Worminal</a:t>
            </a:r>
            <a:r>
              <a:rPr lang="nl-NL" i="1" dirty="0"/>
              <a:t> is een diergeneesmiddel ter bestrijding van spoelwormen en haakwormen bij konijnen en knaagdieren. </a:t>
            </a:r>
            <a:r>
              <a:rPr lang="nl-NL" i="1" dirty="0" err="1"/>
              <a:t>Worminal</a:t>
            </a:r>
            <a:r>
              <a:rPr lang="nl-NL" i="1" dirty="0"/>
              <a:t> kan rechtstreeks in de bek gegeven worden met de pipet of het kan opgelost worden in het drinkwater. Het advies is om je konijn of knaagdier twee keer per jaar te ontwormen.</a:t>
            </a:r>
          </a:p>
          <a:p>
            <a:pPr>
              <a:buFont typeface="Arial" panose="020B0604020202020204" pitchFamily="34" charset="0"/>
              <a:buChar char="•"/>
            </a:pPr>
            <a:endParaRPr lang="nl-NL" i="1" dirty="0"/>
          </a:p>
          <a:p>
            <a:pPr>
              <a:buFont typeface="Arial" panose="020B0604020202020204" pitchFamily="34" charset="0"/>
              <a:buChar char="•"/>
            </a:pPr>
            <a:r>
              <a:rPr lang="nl-NL" b="1" dirty="0"/>
              <a:t>Belangrijk</a:t>
            </a:r>
          </a:p>
          <a:p>
            <a:pPr lvl="1">
              <a:buFont typeface="Arial" panose="020B0604020202020204" pitchFamily="34" charset="0"/>
              <a:buChar char="•"/>
            </a:pPr>
            <a:r>
              <a:rPr lang="nl-NL" dirty="0"/>
              <a:t>Belangrijk bij ontwormen is dat je nooit te weinig doseert, want anders gaan niet alle worm(eitjes) dood en verspreiden de wormen zich alsnog.</a:t>
            </a:r>
          </a:p>
          <a:p>
            <a:pPr lvl="1">
              <a:buFont typeface="Arial" panose="020B0604020202020204" pitchFamily="34" charset="0"/>
              <a:buChar char="•"/>
            </a:pPr>
            <a:r>
              <a:rPr lang="nl-NL" dirty="0"/>
              <a:t>Daarnaast is het handig om af en toe te wisselen van werkzame stof, zodat de dieren geen resistentie opbouwen tegen het wormmiddel. </a:t>
            </a:r>
          </a:p>
        </p:txBody>
      </p:sp>
    </p:spTree>
    <p:extLst>
      <p:ext uri="{BB962C8B-B14F-4D97-AF65-F5344CB8AC3E}">
        <p14:creationId xmlns:p14="http://schemas.microsoft.com/office/powerpoint/2010/main" val="209908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ctr">
              <a:buFont typeface="Arial" panose="020B0604020202020204" pitchFamily="34" charset="0"/>
              <a:buChar char="•"/>
            </a:pPr>
            <a:r>
              <a:rPr lang="nl-NL" sz="3200" dirty="0"/>
              <a:t>De kandidaat heeft kennis van ziektebeelden: </a:t>
            </a:r>
          </a:p>
          <a:p>
            <a:pPr algn="ctr">
              <a:buFont typeface="Arial" panose="020B0604020202020204" pitchFamily="34" charset="0"/>
              <a:buChar char="•"/>
            </a:pPr>
            <a:endParaRPr lang="nl-NL" sz="2300" dirty="0"/>
          </a:p>
          <a:p>
            <a:pPr lvl="1" algn="ctr"/>
            <a:r>
              <a:rPr lang="nl-NL" sz="2300" dirty="0"/>
              <a:t>Waartegen geënt wordt of kan worden </a:t>
            </a:r>
          </a:p>
          <a:p>
            <a:pPr lvl="1" algn="ctr"/>
            <a:r>
              <a:rPr lang="nl-NL" sz="2300" dirty="0"/>
              <a:t>Die aangifteplichtig zijn </a:t>
            </a:r>
            <a:endParaRPr lang="nl-NL" dirty="0"/>
          </a:p>
        </p:txBody>
      </p:sp>
    </p:spTree>
    <p:extLst>
      <p:ext uri="{BB962C8B-B14F-4D97-AF65-F5344CB8AC3E}">
        <p14:creationId xmlns:p14="http://schemas.microsoft.com/office/powerpoint/2010/main" val="147295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Trommelzucht (</a:t>
            </a:r>
            <a:r>
              <a:rPr lang="nl-NL" dirty="0" err="1"/>
              <a:t>gasbuik</a:t>
            </a:r>
            <a:r>
              <a:rPr lang="nl-NL" dirty="0"/>
              <a:t>)</a:t>
            </a:r>
          </a:p>
        </p:txBody>
      </p:sp>
      <p:sp>
        <p:nvSpPr>
          <p:cNvPr id="3" name="Tijdelijke aanduiding voor inhoud 2"/>
          <p:cNvSpPr>
            <a:spLocks noGrp="1"/>
          </p:cNvSpPr>
          <p:nvPr>
            <p:ph idx="1"/>
          </p:nvPr>
        </p:nvSpPr>
        <p:spPr>
          <a:xfrm>
            <a:off x="1097280" y="1845733"/>
            <a:ext cx="7720149" cy="4542004"/>
          </a:xfrm>
        </p:spPr>
        <p:txBody>
          <a:bodyPr>
            <a:normAutofit fontScale="92500" lnSpcReduction="20000"/>
          </a:bodyPr>
          <a:lstStyle/>
          <a:p>
            <a:pPr>
              <a:buFont typeface="Arial" panose="020B0604020202020204" pitchFamily="34" charset="0"/>
              <a:buChar char="•"/>
            </a:pPr>
            <a:r>
              <a:rPr lang="nl-NL" dirty="0"/>
              <a:t>Bij trommelzucht is er sprake van een overmatige hoeveelheid gas in het maagdarmkanaal van het konijn/cavia. </a:t>
            </a:r>
          </a:p>
          <a:p>
            <a:pPr>
              <a:buFont typeface="Arial" panose="020B0604020202020204" pitchFamily="34" charset="0"/>
              <a:buChar char="•"/>
            </a:pPr>
            <a:endParaRPr lang="nl-NL" dirty="0"/>
          </a:p>
          <a:p>
            <a:pPr>
              <a:buFont typeface="Arial" panose="020B0604020202020204" pitchFamily="34" charset="0"/>
              <a:buChar char="•"/>
            </a:pPr>
            <a:r>
              <a:rPr lang="nl-NL" dirty="0"/>
              <a:t>Oorzaken van trommelzucht zijn:</a:t>
            </a:r>
          </a:p>
          <a:p>
            <a:pPr lvl="1"/>
            <a:r>
              <a:rPr lang="nl-NL" dirty="0"/>
              <a:t>te weinig hooi: hooi is belangrijk voor de darmbeweging, voor de darmflora en voor afslijting van tanden en kiezen.</a:t>
            </a:r>
          </a:p>
          <a:p>
            <a:pPr lvl="1"/>
            <a:r>
              <a:rPr lang="nl-NL" dirty="0"/>
              <a:t>te veel koolhydraten (suikers): door een overmaat aan suikers verandert de darmflora met diarree en gasvorming als gevolg.  </a:t>
            </a:r>
          </a:p>
          <a:p>
            <a:pPr lvl="1"/>
            <a:r>
              <a:rPr lang="nl-NL" dirty="0"/>
              <a:t>Gebitsproblemen: door een afwijkende stand is de voedselopname verminderd. </a:t>
            </a:r>
          </a:p>
          <a:p>
            <a:pPr lvl="1"/>
            <a:r>
              <a:rPr lang="nl-NL" dirty="0"/>
              <a:t>(verkeerde) antibiotica of narcosemiddelen kunnen de darmwerking negatief beïnvloeden.</a:t>
            </a:r>
          </a:p>
          <a:p>
            <a:pPr lvl="1"/>
            <a:r>
              <a:rPr lang="nl-NL" dirty="0"/>
              <a:t>pijn en stress kunnen de eetlust verminderen.</a:t>
            </a:r>
          </a:p>
          <a:p>
            <a:pPr lvl="1"/>
            <a:endParaRPr lang="nl-NL" dirty="0"/>
          </a:p>
          <a:p>
            <a:pPr>
              <a:buFont typeface="Arial" panose="020B0604020202020204" pitchFamily="34" charset="0"/>
              <a:buChar char="•"/>
            </a:pPr>
            <a:r>
              <a:rPr lang="nl-NL" dirty="0"/>
              <a:t>Symptomen</a:t>
            </a:r>
          </a:p>
          <a:p>
            <a:pPr lvl="1"/>
            <a:r>
              <a:rPr lang="nl-NL" dirty="0"/>
              <a:t>opgezette buik, pijn (op de zij liggen, koliek aanvallen, pijnlijk bij oppakken, tandenknarsen en gillen, sloomheid, niet eten, minder of helemaal geen keutels</a:t>
            </a:r>
          </a:p>
        </p:txBody>
      </p:sp>
      <p:pic>
        <p:nvPicPr>
          <p:cNvPr id="4" name="Afbeelding 3"/>
          <p:cNvPicPr>
            <a:picLocks noChangeAspect="1"/>
          </p:cNvPicPr>
          <p:nvPr/>
        </p:nvPicPr>
        <p:blipFill>
          <a:blip r:embed="rId2"/>
          <a:stretch>
            <a:fillRect/>
          </a:stretch>
        </p:blipFill>
        <p:spPr>
          <a:xfrm>
            <a:off x="8988075" y="1845733"/>
            <a:ext cx="3088536" cy="2856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295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Lama’s en alpaca met vitamine D te kort</a:t>
            </a:r>
          </a:p>
        </p:txBody>
      </p:sp>
      <p:sp>
        <p:nvSpPr>
          <p:cNvPr id="3" name="Tijdelijke aanduiding voor inhoud 2"/>
          <p:cNvSpPr>
            <a:spLocks noGrp="1"/>
          </p:cNvSpPr>
          <p:nvPr>
            <p:ph idx="1"/>
          </p:nvPr>
        </p:nvSpPr>
        <p:spPr/>
        <p:txBody>
          <a:bodyPr>
            <a:normAutofit/>
          </a:bodyPr>
          <a:lstStyle/>
          <a:p>
            <a:pPr>
              <a:buFont typeface="Arial" panose="020B0604020202020204" pitchFamily="34" charset="0"/>
              <a:buChar char="•"/>
            </a:pPr>
            <a:r>
              <a:rPr lang="nl-NL" dirty="0"/>
              <a:t>Lama’s en alpaca’s komen van oorsprong uit het Andesgebergte, waar ook meer UV-B straling is en daardoor meer aanmaak van vitamine D. </a:t>
            </a:r>
          </a:p>
          <a:p>
            <a:pPr>
              <a:buFont typeface="Arial" panose="020B0604020202020204" pitchFamily="34" charset="0"/>
              <a:buChar char="•"/>
            </a:pPr>
            <a:r>
              <a:rPr lang="nl-NL" dirty="0"/>
              <a:t>Als de dieren op lagere hoogtes gehouden worden, zijn ze daardoor gevoeliger voor vitamine D gebrek. </a:t>
            </a:r>
          </a:p>
          <a:p>
            <a:pPr>
              <a:buFont typeface="Arial" panose="020B0604020202020204" pitchFamily="34" charset="0"/>
              <a:buChar char="•"/>
            </a:pPr>
            <a:endParaRPr lang="nl-NL" dirty="0"/>
          </a:p>
          <a:p>
            <a:pPr>
              <a:buFont typeface="Arial" panose="020B0604020202020204" pitchFamily="34" charset="0"/>
              <a:buChar char="•"/>
            </a:pPr>
            <a:r>
              <a:rPr lang="nl-NL" dirty="0"/>
              <a:t>Dit kan leiden tot  "broosheid" van de botten, bekend als rachitis. Ribben en overige botten kunnen gemakkelijk breken. Het is een veel voorkomende aandoening bij jonge alpaca's die kan leiden tot de dood. Rachitis is te voorkomen door vitamine D toe te dienen. Niet teveel, want dat is ook weer niet goed. Overleg met de dierenarts.</a:t>
            </a:r>
          </a:p>
        </p:txBody>
      </p:sp>
    </p:spTree>
    <p:extLst>
      <p:ext uri="{BB962C8B-B14F-4D97-AF65-F5344CB8AC3E}">
        <p14:creationId xmlns:p14="http://schemas.microsoft.com/office/powerpoint/2010/main" val="199681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Vaccinaties knaagdieren</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a:t>Voor cavia’s zijn geen erg besmettelijke virusziekten bekend en daarom zijn er deze dieren geen vaccinaties nodig en/of beschikbaar.</a:t>
            </a:r>
          </a:p>
          <a:p>
            <a:pPr>
              <a:buFont typeface="Arial" panose="020B0604020202020204" pitchFamily="34" charset="0"/>
              <a:buChar char="•"/>
            </a:pPr>
            <a:endParaRPr lang="nl-NL" dirty="0"/>
          </a:p>
          <a:p>
            <a:pPr>
              <a:buFont typeface="Arial" panose="020B0604020202020204" pitchFamily="34" charset="0"/>
              <a:buChar char="•"/>
            </a:pPr>
            <a:r>
              <a:rPr lang="nl-NL" dirty="0"/>
              <a:t>Dit geldt hetzelfde voor de andere gedomesticeerde knaagdieren. </a:t>
            </a:r>
          </a:p>
        </p:txBody>
      </p:sp>
    </p:spTree>
    <p:extLst>
      <p:ext uri="{BB962C8B-B14F-4D97-AF65-F5344CB8AC3E}">
        <p14:creationId xmlns:p14="http://schemas.microsoft.com/office/powerpoint/2010/main" val="370490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Vaccinaties konijn</a:t>
            </a:r>
          </a:p>
        </p:txBody>
      </p:sp>
      <p:sp>
        <p:nvSpPr>
          <p:cNvPr id="3" name="Tijdelijke aanduiding voor inhoud 2"/>
          <p:cNvSpPr>
            <a:spLocks noGrp="1"/>
          </p:cNvSpPr>
          <p:nvPr>
            <p:ph idx="1"/>
          </p:nvPr>
        </p:nvSpPr>
        <p:spPr>
          <a:xfrm>
            <a:off x="1097280" y="1845733"/>
            <a:ext cx="6740434" cy="4737947"/>
          </a:xfrm>
        </p:spPr>
        <p:txBody>
          <a:bodyPr>
            <a:normAutofit fontScale="92500" lnSpcReduction="10000"/>
          </a:bodyPr>
          <a:lstStyle/>
          <a:p>
            <a:pPr>
              <a:buFont typeface="Arial" panose="020B0604020202020204" pitchFamily="34" charset="0"/>
              <a:buChar char="•"/>
            </a:pPr>
            <a:r>
              <a:rPr lang="nl-NL" dirty="0"/>
              <a:t>Myxomatose</a:t>
            </a:r>
          </a:p>
          <a:p>
            <a:pPr lvl="1">
              <a:buFont typeface="Arial" panose="020B0604020202020204" pitchFamily="34" charset="0"/>
              <a:buChar char="•"/>
            </a:pPr>
            <a:r>
              <a:rPr lang="nl-NL" dirty="0"/>
              <a:t>Vaak dodelijke virusziekte. Besmetting vindt plaats via stekende insecten, vlooien en soms direct contact met besmette dieren. </a:t>
            </a:r>
          </a:p>
          <a:p>
            <a:pPr lvl="1">
              <a:buFont typeface="Arial" panose="020B0604020202020204" pitchFamily="34" charset="0"/>
              <a:buChar char="•"/>
            </a:pPr>
            <a:r>
              <a:rPr lang="nl-NL" dirty="0"/>
              <a:t>Symptomen</a:t>
            </a:r>
          </a:p>
          <a:p>
            <a:pPr lvl="2">
              <a:buFont typeface="Arial" panose="020B0604020202020204" pitchFamily="34" charset="0"/>
              <a:buChar char="•"/>
            </a:pPr>
            <a:r>
              <a:rPr lang="nl-NL" dirty="0"/>
              <a:t>Zwellingen bij de ogen, mond en anus.</a:t>
            </a:r>
          </a:p>
          <a:p>
            <a:pPr lvl="2">
              <a:buFont typeface="Arial" panose="020B0604020202020204" pitchFamily="34" charset="0"/>
              <a:buChar char="•"/>
            </a:pPr>
            <a:r>
              <a:rPr lang="nl-NL" dirty="0"/>
              <a:t>Bulten op de oren, mond en rug (</a:t>
            </a:r>
            <a:r>
              <a:rPr lang="nl-NL" dirty="0" err="1"/>
              <a:t>myxomen</a:t>
            </a:r>
            <a:r>
              <a:rPr lang="nl-NL" dirty="0"/>
              <a:t>)</a:t>
            </a:r>
          </a:p>
          <a:p>
            <a:pPr lvl="2">
              <a:buFont typeface="Arial" panose="020B0604020202020204" pitchFamily="34" charset="0"/>
              <a:buChar char="•"/>
            </a:pPr>
            <a:r>
              <a:rPr lang="nl-NL" dirty="0"/>
              <a:t>Longontsteking</a:t>
            </a:r>
          </a:p>
          <a:p>
            <a:pPr lvl="2">
              <a:buFont typeface="Arial" panose="020B0604020202020204" pitchFamily="34" charset="0"/>
              <a:buChar char="•"/>
            </a:pPr>
            <a:endParaRPr lang="nl-NL" dirty="0"/>
          </a:p>
          <a:p>
            <a:pPr>
              <a:buFont typeface="Arial" panose="020B0604020202020204" pitchFamily="34" charset="0"/>
              <a:buChar char="•"/>
            </a:pPr>
            <a:r>
              <a:rPr lang="nl-NL" dirty="0"/>
              <a:t>VHD (</a:t>
            </a:r>
            <a:r>
              <a:rPr lang="nl-NL" i="1" dirty="0" err="1"/>
              <a:t>Viral</a:t>
            </a:r>
            <a:r>
              <a:rPr lang="nl-NL" i="1" dirty="0"/>
              <a:t> </a:t>
            </a:r>
            <a:r>
              <a:rPr lang="nl-NL" i="1" dirty="0" err="1"/>
              <a:t>Hemorrhagic</a:t>
            </a:r>
            <a:r>
              <a:rPr lang="nl-NL" i="1" dirty="0"/>
              <a:t> </a:t>
            </a:r>
            <a:r>
              <a:rPr lang="nl-NL" i="1" dirty="0" err="1"/>
              <a:t>Disease</a:t>
            </a:r>
            <a:r>
              <a:rPr lang="nl-NL" i="1" dirty="0"/>
              <a:t>)</a:t>
            </a:r>
          </a:p>
          <a:p>
            <a:pPr lvl="1">
              <a:buFont typeface="Arial" panose="020B0604020202020204" pitchFamily="34" charset="0"/>
              <a:buChar char="•"/>
            </a:pPr>
            <a:r>
              <a:rPr lang="nl-NL" dirty="0"/>
              <a:t>Zeer besmettelijke virusziekte die wordt uitgescheiden in de ontlasting en urine. Besmetting vindt plaats via besmette verblijven, stekende insecten en via schoenen en kleding. </a:t>
            </a:r>
          </a:p>
          <a:p>
            <a:pPr lvl="1">
              <a:buFont typeface="Arial" panose="020B0604020202020204" pitchFamily="34" charset="0"/>
              <a:buChar char="•"/>
            </a:pPr>
            <a:r>
              <a:rPr lang="nl-NL" dirty="0"/>
              <a:t>Symptomen</a:t>
            </a:r>
          </a:p>
          <a:p>
            <a:pPr lvl="2">
              <a:buFont typeface="Arial" panose="020B0604020202020204" pitchFamily="34" charset="0"/>
              <a:buChar char="•"/>
            </a:pPr>
            <a:r>
              <a:rPr lang="nl-NL" dirty="0"/>
              <a:t>niet eten</a:t>
            </a:r>
          </a:p>
          <a:p>
            <a:pPr lvl="2">
              <a:buFont typeface="Arial" panose="020B0604020202020204" pitchFamily="34" charset="0"/>
              <a:buChar char="•"/>
            </a:pPr>
            <a:r>
              <a:rPr lang="nl-NL" dirty="0"/>
              <a:t>koorts</a:t>
            </a:r>
          </a:p>
          <a:p>
            <a:pPr lvl="2">
              <a:buFont typeface="Arial" panose="020B0604020202020204" pitchFamily="34" charset="0"/>
              <a:buChar char="•"/>
            </a:pPr>
            <a:r>
              <a:rPr lang="nl-NL" dirty="0"/>
              <a:t>benauwdheid</a:t>
            </a:r>
          </a:p>
          <a:p>
            <a:pPr lvl="2">
              <a:buFont typeface="Arial" panose="020B0604020202020204" pitchFamily="34" charset="0"/>
              <a:buChar char="•"/>
            </a:pPr>
            <a:r>
              <a:rPr lang="nl-NL" dirty="0"/>
              <a:t>bloedingen</a:t>
            </a:r>
          </a:p>
          <a:p>
            <a:pPr lvl="2">
              <a:buFont typeface="Arial" panose="020B0604020202020204" pitchFamily="34" charset="0"/>
              <a:buChar char="•"/>
            </a:pPr>
            <a:r>
              <a:rPr lang="nl-NL" dirty="0"/>
              <a:t>plotselinge sterfte</a:t>
            </a:r>
          </a:p>
          <a:p>
            <a:pPr>
              <a:buFont typeface="Arial" panose="020B0604020202020204" pitchFamily="34" charset="0"/>
              <a:buChar char="•"/>
            </a:pPr>
            <a:endParaRPr lang="nl-NL" dirty="0"/>
          </a:p>
        </p:txBody>
      </p:sp>
      <p:pic>
        <p:nvPicPr>
          <p:cNvPr id="8194" name="Picture 2" descr="Afbeeldingsresultaat voor myxomatose konijn"/>
          <p:cNvPicPr>
            <a:picLocks noChangeAspect="1" noChangeArrowheads="1"/>
          </p:cNvPicPr>
          <p:nvPr/>
        </p:nvPicPr>
        <p:blipFill rotWithShape="1">
          <a:blip r:embed="rId2">
            <a:extLst>
              <a:ext uri="{28A0092B-C50C-407E-A947-70E740481C1C}">
                <a14:useLocalDpi xmlns:a14="http://schemas.microsoft.com/office/drawing/2010/main" val="0"/>
              </a:ext>
            </a:extLst>
          </a:blip>
          <a:srcRect b="51341"/>
          <a:stretch/>
        </p:blipFill>
        <p:spPr bwMode="auto">
          <a:xfrm>
            <a:off x="8085909" y="1845733"/>
            <a:ext cx="3735977" cy="20087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909" y="4032515"/>
            <a:ext cx="3735977" cy="218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8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Vaccinatie alpaca</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b="1" dirty="0" err="1"/>
              <a:t>Clostridium</a:t>
            </a:r>
            <a:endParaRPr lang="nl-NL" dirty="0"/>
          </a:p>
          <a:p>
            <a:pPr lvl="1">
              <a:buFont typeface="Arial" panose="020B0604020202020204" pitchFamily="34" charset="0"/>
              <a:buChar char="•"/>
            </a:pPr>
            <a:r>
              <a:rPr lang="nl-NL" dirty="0"/>
              <a:t> Alpacaveulens zijn de eerste 2-3 maanden van hun leven afhankelijk van de antistoffen die ze meekrijgen van hun moeder. Deze verkrijgen ze bij de opname van biest tijdens de eerste 24 levensuren. </a:t>
            </a:r>
          </a:p>
          <a:p>
            <a:pPr lvl="1">
              <a:buFont typeface="Arial" panose="020B0604020202020204" pitchFamily="34" charset="0"/>
              <a:buChar char="•"/>
            </a:pPr>
            <a:r>
              <a:rPr lang="nl-NL" dirty="0"/>
              <a:t>Aangeraden wordt een veulen voor de eerste keer te vaccineren op 8-12 weken, met daarop volgend de tweede vaccinatie een maand later. </a:t>
            </a:r>
          </a:p>
          <a:p>
            <a:pPr lvl="1">
              <a:buFont typeface="Arial" panose="020B0604020202020204" pitchFamily="34" charset="0"/>
              <a:buChar char="•"/>
            </a:pPr>
            <a:r>
              <a:rPr lang="nl-NL" dirty="0"/>
              <a:t>Daarnaast is het ook verstandig om de merries op ongeveer één maand voor de geboorte te vaccineren. Dit om het antistoffengehalte in de biest te verhogen. </a:t>
            </a:r>
          </a:p>
          <a:p>
            <a:pPr lvl="1">
              <a:buFont typeface="Arial" panose="020B0604020202020204" pitchFamily="34" charset="0"/>
              <a:buChar char="•"/>
            </a:pPr>
            <a:r>
              <a:rPr lang="nl-NL" dirty="0"/>
              <a:t>Onder normale omstandigheden is het voldoende om volwassen dieren één à twee keer per jaar te vaccineren.</a:t>
            </a:r>
          </a:p>
        </p:txBody>
      </p:sp>
    </p:spTree>
    <p:extLst>
      <p:ext uri="{BB962C8B-B14F-4D97-AF65-F5344CB8AC3E}">
        <p14:creationId xmlns:p14="http://schemas.microsoft.com/office/powerpoint/2010/main" val="238055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Meldingsplicht ziekten</a:t>
            </a:r>
          </a:p>
        </p:txBody>
      </p:sp>
      <p:sp>
        <p:nvSpPr>
          <p:cNvPr id="3" name="Tijdelijke aanduiding voor inhoud 2"/>
          <p:cNvSpPr>
            <a:spLocks noGrp="1"/>
          </p:cNvSpPr>
          <p:nvPr>
            <p:ph idx="1"/>
          </p:nvPr>
        </p:nvSpPr>
        <p:spPr/>
        <p:txBody>
          <a:bodyPr/>
          <a:lstStyle/>
          <a:p>
            <a:pPr marL="45720" indent="0" algn="ctr">
              <a:buNone/>
            </a:pPr>
            <a:r>
              <a:rPr lang="nl-NL" dirty="0">
                <a:solidFill>
                  <a:schemeClr val="tx1"/>
                </a:solidFill>
              </a:rPr>
              <a:t>De NVWA bestrijdt dierziekten als ergens in Nederland een besmettelijke dierziekte opduikt. Dierenartsen en veehouders spelen een belangrijke rol om verspreiding van de ziekte tegen te gaan.</a:t>
            </a:r>
            <a:endParaRPr lang="nl-NL" dirty="0">
              <a:solidFill>
                <a:schemeClr val="tx1"/>
              </a:solidFill>
              <a:hlinkClick r:id="rId2"/>
            </a:endParaRPr>
          </a:p>
          <a:p>
            <a:pPr marL="45720" indent="0" algn="ctr">
              <a:buNone/>
            </a:pPr>
            <a:r>
              <a:rPr lang="nl-NL" dirty="0">
                <a:hlinkClick r:id="rId2"/>
              </a:rPr>
              <a:t>https://www.nvwa.nl/onderwerpen/dierziekten/melden-dierziekte</a:t>
            </a:r>
            <a:r>
              <a:rPr lang="nl-NL" dirty="0"/>
              <a:t> </a:t>
            </a:r>
          </a:p>
          <a:p>
            <a:endParaRPr lang="nl-NL" dirty="0"/>
          </a:p>
          <a:p>
            <a:endParaRPr lang="nl-NL" dirty="0"/>
          </a:p>
        </p:txBody>
      </p:sp>
      <p:pic>
        <p:nvPicPr>
          <p:cNvPr id="4" name="Afbeelding 3"/>
          <p:cNvPicPr>
            <a:picLocks noChangeAspect="1"/>
          </p:cNvPicPr>
          <p:nvPr/>
        </p:nvPicPr>
        <p:blipFill rotWithShape="1">
          <a:blip r:embed="rId3"/>
          <a:srcRect t="6631"/>
          <a:stretch/>
        </p:blipFill>
        <p:spPr>
          <a:xfrm>
            <a:off x="219829" y="4754880"/>
            <a:ext cx="3054841" cy="1378786"/>
          </a:xfrm>
          <a:prstGeom prst="rect">
            <a:avLst/>
          </a:prstGeom>
        </p:spPr>
      </p:pic>
      <p:pic>
        <p:nvPicPr>
          <p:cNvPr id="5" name="Afbeelding 4"/>
          <p:cNvPicPr>
            <a:picLocks noChangeAspect="1"/>
          </p:cNvPicPr>
          <p:nvPr/>
        </p:nvPicPr>
        <p:blipFill>
          <a:blip r:embed="rId4"/>
          <a:stretch>
            <a:fillRect/>
          </a:stretch>
        </p:blipFill>
        <p:spPr>
          <a:xfrm>
            <a:off x="3593931" y="3291840"/>
            <a:ext cx="5065098" cy="2891519"/>
          </a:xfrm>
          <a:prstGeom prst="rect">
            <a:avLst/>
          </a:prstGeom>
        </p:spPr>
      </p:pic>
    </p:spTree>
    <p:extLst>
      <p:ext uri="{BB962C8B-B14F-4D97-AF65-F5344CB8AC3E}">
        <p14:creationId xmlns:p14="http://schemas.microsoft.com/office/powerpoint/2010/main" val="254969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483326"/>
            <a:ext cx="10058400" cy="967431"/>
          </a:xfrm>
        </p:spPr>
        <p:txBody>
          <a:bodyPr/>
          <a:lstStyle/>
          <a:p>
            <a:r>
              <a:rPr lang="nl-NL" dirty="0"/>
              <a:t>Deze les</a:t>
            </a:r>
          </a:p>
        </p:txBody>
      </p:sp>
      <p:sp>
        <p:nvSpPr>
          <p:cNvPr id="3" name="Tijdelijke aanduiding voor inhoud 2"/>
          <p:cNvSpPr>
            <a:spLocks noGrp="1"/>
          </p:cNvSpPr>
          <p:nvPr>
            <p:ph idx="1"/>
          </p:nvPr>
        </p:nvSpPr>
        <p:spPr>
          <a:xfrm>
            <a:off x="1097280" y="1737359"/>
            <a:ext cx="10058400" cy="4950823"/>
          </a:xfrm>
        </p:spPr>
        <p:txBody>
          <a:bodyPr>
            <a:normAutofit fontScale="70000" lnSpcReduction="20000"/>
          </a:bodyPr>
          <a:lstStyle/>
          <a:p>
            <a:pPr>
              <a:buFont typeface="Arial" panose="020B0604020202020204" pitchFamily="34" charset="0"/>
              <a:buChar char="•"/>
            </a:pPr>
            <a:r>
              <a:rPr lang="nl-NL" sz="2300" dirty="0"/>
              <a:t>De kandidaat heeft kennis van de volgende </a:t>
            </a:r>
            <a:r>
              <a:rPr lang="nl-NL" sz="2300" dirty="0" err="1"/>
              <a:t>zoönosen</a:t>
            </a:r>
            <a:r>
              <a:rPr lang="nl-NL" sz="2300" dirty="0"/>
              <a:t>: </a:t>
            </a:r>
          </a:p>
          <a:p>
            <a:pPr lvl="1">
              <a:buFont typeface="Courier New" panose="02070309020205020404" pitchFamily="49" charset="0"/>
              <a:buChar char="o"/>
            </a:pPr>
            <a:r>
              <a:rPr lang="nl-NL" sz="2300" dirty="0"/>
              <a:t>Infectie met mijten (type mijt zoals voorkomt bij soorten uit de soortenlijst) </a:t>
            </a:r>
          </a:p>
          <a:p>
            <a:pPr lvl="1">
              <a:buFont typeface="Courier New" panose="02070309020205020404" pitchFamily="49" charset="0"/>
              <a:buChar char="o"/>
            </a:pPr>
            <a:r>
              <a:rPr lang="nl-NL" sz="2300" dirty="0"/>
              <a:t>Huidschimmelinfectie (type huidschimmel zoals voorkomt bij soorten uit de soortenlijst) </a:t>
            </a:r>
          </a:p>
          <a:p>
            <a:pPr lvl="1">
              <a:buFont typeface="Courier New" panose="02070309020205020404" pitchFamily="49" charset="0"/>
              <a:buChar char="o"/>
            </a:pPr>
            <a:r>
              <a:rPr lang="nl-NL" sz="2300" dirty="0" err="1"/>
              <a:t>Ectyma</a:t>
            </a:r>
            <a:r>
              <a:rPr lang="nl-NL" sz="2300" dirty="0"/>
              <a:t> </a:t>
            </a:r>
          </a:p>
          <a:p>
            <a:pPr lvl="1">
              <a:buFont typeface="Courier New" panose="02070309020205020404" pitchFamily="49" charset="0"/>
              <a:buChar char="o"/>
            </a:pPr>
            <a:r>
              <a:rPr lang="nl-NL" sz="2300" dirty="0"/>
              <a:t>Rabiës </a:t>
            </a:r>
          </a:p>
          <a:p>
            <a:pPr lvl="1">
              <a:buFont typeface="Courier New" panose="02070309020205020404" pitchFamily="49" charset="0"/>
              <a:buChar char="o"/>
            </a:pPr>
            <a:r>
              <a:rPr lang="nl-NL" sz="2300" dirty="0"/>
              <a:t>Leptospirose </a:t>
            </a:r>
          </a:p>
          <a:p>
            <a:pPr lvl="1">
              <a:buFont typeface="Courier New" panose="02070309020205020404" pitchFamily="49" charset="0"/>
              <a:buChar char="o"/>
            </a:pPr>
            <a:r>
              <a:rPr lang="nl-NL" sz="2300" dirty="0"/>
              <a:t>Worminfecties (type worm zoals voorkomt bij de soorten uit de soortenlijst) </a:t>
            </a:r>
          </a:p>
          <a:p>
            <a:pPr>
              <a:buFont typeface="Arial" panose="020B0604020202020204" pitchFamily="34" charset="0"/>
              <a:buChar char="•"/>
            </a:pPr>
            <a:r>
              <a:rPr lang="nl-NL" sz="2300" dirty="0"/>
              <a:t>De kandidaat heeft kennis van ziektebeelden: </a:t>
            </a:r>
          </a:p>
          <a:p>
            <a:pPr lvl="1">
              <a:buFont typeface="Courier New" panose="02070309020205020404" pitchFamily="49" charset="0"/>
              <a:buChar char="o"/>
            </a:pPr>
            <a:r>
              <a:rPr lang="nl-NL" sz="2300" dirty="0"/>
              <a:t>Waartegen geënt wordt of kan worden (bij de soorten zoals voorkomt in de soortenlijst) </a:t>
            </a:r>
          </a:p>
          <a:p>
            <a:pPr lvl="1">
              <a:buFont typeface="Courier New" panose="02070309020205020404" pitchFamily="49" charset="0"/>
              <a:buChar char="o"/>
            </a:pPr>
            <a:r>
              <a:rPr lang="nl-NL" sz="2300" dirty="0"/>
              <a:t>Die aangifteplichtig zijn (bij soorten zoals voorkomt in de soortenlijst) </a:t>
            </a:r>
          </a:p>
          <a:p>
            <a:pPr>
              <a:buFont typeface="Arial" panose="020B0604020202020204" pitchFamily="34" charset="0"/>
              <a:buChar char="•"/>
            </a:pPr>
            <a:r>
              <a:rPr lang="nl-NL" sz="2300" dirty="0"/>
              <a:t>De kandidaat heeft kennis van algemene huisvestingsmogelijkheden van zieke dieren, of dieren die verdacht zijn van (besmettelijke) ziektes. </a:t>
            </a:r>
          </a:p>
          <a:p>
            <a:pPr lvl="1">
              <a:buFont typeface="Courier New" panose="02070309020205020404" pitchFamily="49" charset="0"/>
              <a:buChar char="o"/>
            </a:pPr>
            <a:r>
              <a:rPr lang="nl-NL" sz="2300" dirty="0"/>
              <a:t> Besmettelijke ziekte soorten uit de soortenlijst </a:t>
            </a:r>
          </a:p>
          <a:p>
            <a:pPr lvl="1">
              <a:buFont typeface="Courier New" panose="02070309020205020404" pitchFamily="49" charset="0"/>
              <a:buChar char="o"/>
            </a:pPr>
            <a:r>
              <a:rPr lang="nl-NL" sz="2300" dirty="0"/>
              <a:t> Epidemiologie van deze ziektes </a:t>
            </a:r>
          </a:p>
          <a:p>
            <a:pPr>
              <a:buFont typeface="Arial" panose="020B0604020202020204" pitchFamily="34" charset="0"/>
              <a:buChar char="•"/>
            </a:pPr>
            <a:r>
              <a:rPr lang="nl-NL" sz="2300" dirty="0"/>
              <a:t>De kandidaat heeft kennis van huisvesting in ziekenboeg, isolatie en quarantaine. </a:t>
            </a:r>
          </a:p>
          <a:p>
            <a:pPr lvl="1">
              <a:buFont typeface="Courier New" panose="02070309020205020404" pitchFamily="49" charset="0"/>
              <a:buChar char="o"/>
            </a:pPr>
            <a:r>
              <a:rPr lang="nl-NL" sz="2300" dirty="0"/>
              <a:t>Te nemen hygiëne maatregelen </a:t>
            </a:r>
          </a:p>
          <a:p>
            <a:pPr lvl="1">
              <a:buFont typeface="Courier New" panose="02070309020205020404" pitchFamily="49" charset="0"/>
              <a:buChar char="o"/>
            </a:pPr>
            <a:r>
              <a:rPr lang="nl-NL" sz="2300" dirty="0"/>
              <a:t>Huisvesting methodes </a:t>
            </a:r>
          </a:p>
          <a:p>
            <a:pPr lvl="1">
              <a:buFont typeface="Courier New" panose="02070309020205020404" pitchFamily="49" charset="0"/>
              <a:buChar char="o"/>
            </a:pPr>
            <a:r>
              <a:rPr lang="nl-NL" sz="2300" dirty="0"/>
              <a:t>Redenen overplaatsing. </a:t>
            </a:r>
          </a:p>
          <a:p>
            <a:endParaRPr lang="nl-NL" dirty="0"/>
          </a:p>
        </p:txBody>
      </p:sp>
    </p:spTree>
    <p:extLst>
      <p:ext uri="{BB962C8B-B14F-4D97-AF65-F5344CB8AC3E}">
        <p14:creationId xmlns:p14="http://schemas.microsoft.com/office/powerpoint/2010/main" val="4134111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Font typeface="Arial" panose="020B0604020202020204" pitchFamily="34" charset="0"/>
              <a:buChar char="•"/>
            </a:pPr>
            <a:r>
              <a:rPr lang="nl-NL" sz="2300" dirty="0"/>
              <a:t>De kandidaat heeft kennis van algemene huisvestingsmogelijkheden van zieke dieren, of dieren die verdacht zijn van (besmettelijke) ziektes. </a:t>
            </a:r>
          </a:p>
          <a:p>
            <a:pPr lvl="1">
              <a:buFont typeface="Courier New" panose="02070309020205020404" pitchFamily="49" charset="0"/>
              <a:buChar char="o"/>
            </a:pPr>
            <a:r>
              <a:rPr lang="nl-NL" sz="2300" dirty="0"/>
              <a:t> Besmettelijke ziekte soorten uit de soortenlijst </a:t>
            </a:r>
          </a:p>
          <a:p>
            <a:pPr lvl="1">
              <a:buFont typeface="Courier New" panose="02070309020205020404" pitchFamily="49" charset="0"/>
              <a:buChar char="o"/>
            </a:pPr>
            <a:r>
              <a:rPr lang="nl-NL" sz="2300" dirty="0"/>
              <a:t> Epidemiologie van deze ziektes </a:t>
            </a:r>
          </a:p>
          <a:p>
            <a:pPr lvl="1">
              <a:buFont typeface="Courier New" panose="02070309020205020404" pitchFamily="49" charset="0"/>
              <a:buChar char="o"/>
            </a:pPr>
            <a:endParaRPr lang="nl-NL" sz="2300" dirty="0"/>
          </a:p>
          <a:p>
            <a:pPr>
              <a:buFont typeface="Arial" panose="020B0604020202020204" pitchFamily="34" charset="0"/>
              <a:buChar char="•"/>
            </a:pPr>
            <a:r>
              <a:rPr lang="nl-NL" sz="2300" dirty="0"/>
              <a:t>De kandidaat heeft kennis van huisvesting in ziekenboeg, isolatie en quarantaine. </a:t>
            </a:r>
          </a:p>
          <a:p>
            <a:pPr lvl="1">
              <a:buFont typeface="Courier New" panose="02070309020205020404" pitchFamily="49" charset="0"/>
              <a:buChar char="o"/>
            </a:pPr>
            <a:r>
              <a:rPr lang="nl-NL" sz="2300" dirty="0"/>
              <a:t>Te nemen hygiëne maatregelen </a:t>
            </a:r>
          </a:p>
          <a:p>
            <a:pPr lvl="1">
              <a:buFont typeface="Courier New" panose="02070309020205020404" pitchFamily="49" charset="0"/>
              <a:buChar char="o"/>
            </a:pPr>
            <a:r>
              <a:rPr lang="nl-NL" sz="2300" dirty="0"/>
              <a:t>Huisvesting methodes </a:t>
            </a:r>
          </a:p>
          <a:p>
            <a:pPr lvl="1">
              <a:buFont typeface="Courier New" panose="02070309020205020404" pitchFamily="49" charset="0"/>
              <a:buChar char="o"/>
            </a:pPr>
            <a:r>
              <a:rPr lang="nl-NL" sz="2300" dirty="0"/>
              <a:t>Redenen overplaatsing. </a:t>
            </a:r>
          </a:p>
          <a:p>
            <a:pPr lvl="1">
              <a:buFont typeface="Courier New" panose="02070309020205020404" pitchFamily="49" charset="0"/>
              <a:buChar char="o"/>
            </a:pPr>
            <a:endParaRPr lang="nl-NL" sz="2300" dirty="0"/>
          </a:p>
          <a:p>
            <a:endParaRPr lang="nl-NL" dirty="0"/>
          </a:p>
        </p:txBody>
      </p:sp>
    </p:spTree>
    <p:extLst>
      <p:ext uri="{BB962C8B-B14F-4D97-AF65-F5344CB8AC3E}">
        <p14:creationId xmlns:p14="http://schemas.microsoft.com/office/powerpoint/2010/main" val="96981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Interne en externe </a:t>
            </a:r>
            <a:r>
              <a:rPr lang="nl-NL" dirty="0" err="1"/>
              <a:t>biosecurity</a:t>
            </a:r>
            <a:endParaRPr lang="nl-NL" dirty="0"/>
          </a:p>
        </p:txBody>
      </p:sp>
      <p:sp>
        <p:nvSpPr>
          <p:cNvPr id="3" name="Tijdelijke aanduiding voor inhoud 2"/>
          <p:cNvSpPr>
            <a:spLocks noGrp="1"/>
          </p:cNvSpPr>
          <p:nvPr>
            <p:ph idx="1"/>
          </p:nvPr>
        </p:nvSpPr>
        <p:spPr>
          <a:xfrm>
            <a:off x="1097280" y="1845734"/>
            <a:ext cx="8307977" cy="4023360"/>
          </a:xfrm>
        </p:spPr>
        <p:txBody>
          <a:bodyPr>
            <a:normAutofit/>
          </a:bodyPr>
          <a:lstStyle/>
          <a:p>
            <a:r>
              <a:rPr lang="nl-NL" dirty="0">
                <a:solidFill>
                  <a:schemeClr val="tx1"/>
                </a:solidFill>
              </a:rPr>
              <a:t>Dit is een erg belangrijk aandachtspunt in de dierindustrie</a:t>
            </a:r>
          </a:p>
          <a:p>
            <a:endParaRPr lang="nl-NL" dirty="0">
              <a:solidFill>
                <a:schemeClr val="tx1"/>
              </a:solidFill>
            </a:endParaRPr>
          </a:p>
          <a:p>
            <a:r>
              <a:rPr lang="nl-NL" dirty="0">
                <a:solidFill>
                  <a:schemeClr val="tx1"/>
                </a:solidFill>
              </a:rPr>
              <a:t>Externe </a:t>
            </a:r>
            <a:r>
              <a:rPr lang="nl-NL" dirty="0" err="1">
                <a:solidFill>
                  <a:schemeClr val="tx1"/>
                </a:solidFill>
              </a:rPr>
              <a:t>biosecurity</a:t>
            </a:r>
            <a:endParaRPr lang="nl-NL" dirty="0">
              <a:solidFill>
                <a:schemeClr val="tx1"/>
              </a:solidFill>
            </a:endParaRPr>
          </a:p>
          <a:p>
            <a:pPr lvl="1"/>
            <a:r>
              <a:rPr lang="nl-NL" dirty="0">
                <a:solidFill>
                  <a:schemeClr val="tx1"/>
                </a:solidFill>
              </a:rPr>
              <a:t>Alle maatregelen die de insleep van ziekteverwerkers, ongedierte en andere schadelijke agentia tegengaan.</a:t>
            </a:r>
          </a:p>
          <a:p>
            <a:endParaRPr lang="nl-NL" dirty="0">
              <a:solidFill>
                <a:schemeClr val="tx1"/>
              </a:solidFill>
            </a:endParaRPr>
          </a:p>
          <a:p>
            <a:r>
              <a:rPr lang="nl-NL" dirty="0">
                <a:solidFill>
                  <a:schemeClr val="tx1"/>
                </a:solidFill>
              </a:rPr>
              <a:t>Interne </a:t>
            </a:r>
            <a:r>
              <a:rPr lang="nl-NL" dirty="0" err="1">
                <a:solidFill>
                  <a:schemeClr val="tx1"/>
                </a:solidFill>
              </a:rPr>
              <a:t>biosecurity</a:t>
            </a:r>
            <a:endParaRPr lang="nl-NL" dirty="0">
              <a:solidFill>
                <a:schemeClr val="tx1"/>
              </a:solidFill>
            </a:endParaRPr>
          </a:p>
          <a:p>
            <a:pPr lvl="1"/>
            <a:r>
              <a:rPr lang="nl-NL" dirty="0">
                <a:solidFill>
                  <a:schemeClr val="tx1"/>
                </a:solidFill>
              </a:rPr>
              <a:t> Is het beperken van mogelijke verspreiding of de impact van ziekteverwekkers, ongedierte en andere schadelijke agentia, indien ze toch op het bedrijf aanwezig zijn </a:t>
            </a:r>
          </a:p>
          <a:p>
            <a:endParaRPr lang="nl-NL" dirty="0">
              <a:solidFill>
                <a:schemeClr val="tx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636" y="4297680"/>
            <a:ext cx="2377114" cy="1980928"/>
          </a:xfrm>
          <a:prstGeom prst="rect">
            <a:avLst/>
          </a:prstGeom>
        </p:spPr>
      </p:pic>
    </p:spTree>
    <p:extLst>
      <p:ext uri="{BB962C8B-B14F-4D97-AF65-F5344CB8AC3E}">
        <p14:creationId xmlns:p14="http://schemas.microsoft.com/office/powerpoint/2010/main" val="32542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8275" y="461555"/>
            <a:ext cx="9875520" cy="1356360"/>
          </a:xfrm>
        </p:spPr>
        <p:txBody>
          <a:bodyPr/>
          <a:lstStyle/>
          <a:p>
            <a:r>
              <a:rPr lang="nl-NL" dirty="0"/>
              <a:t>Hygiënesluis</a:t>
            </a:r>
          </a:p>
        </p:txBody>
      </p:sp>
      <p:sp>
        <p:nvSpPr>
          <p:cNvPr id="3" name="Tijdelijke aanduiding voor inhoud 2"/>
          <p:cNvSpPr>
            <a:spLocks noGrp="1"/>
          </p:cNvSpPr>
          <p:nvPr>
            <p:ph idx="1"/>
          </p:nvPr>
        </p:nvSpPr>
        <p:spPr>
          <a:xfrm>
            <a:off x="705394" y="1817915"/>
            <a:ext cx="5120641" cy="4701263"/>
          </a:xfrm>
        </p:spPr>
        <p:txBody>
          <a:bodyPr>
            <a:normAutofit/>
          </a:bodyPr>
          <a:lstStyle/>
          <a:p>
            <a:r>
              <a:rPr lang="nl-NL" dirty="0">
                <a:solidFill>
                  <a:schemeClr val="tx1"/>
                </a:solidFill>
              </a:rPr>
              <a:t>Op varkenshouderijbedrijven is de aanwezigheid en het gebruik van een hygiënesluis verplicht.</a:t>
            </a:r>
          </a:p>
          <a:p>
            <a:endParaRPr lang="nl-NL" dirty="0">
              <a:solidFill>
                <a:schemeClr val="tx1"/>
              </a:solidFill>
            </a:endParaRPr>
          </a:p>
          <a:p>
            <a:r>
              <a:rPr lang="nl-NL" dirty="0">
                <a:solidFill>
                  <a:schemeClr val="tx1"/>
                </a:solidFill>
              </a:rPr>
              <a:t>De hygiënesluis moet de enige toegang voor bezoekers zijn om op het bedrijf te komen. </a:t>
            </a:r>
          </a:p>
          <a:p>
            <a:endParaRPr lang="nl-NL" dirty="0">
              <a:solidFill>
                <a:schemeClr val="tx1"/>
              </a:solidFill>
            </a:endParaRPr>
          </a:p>
          <a:p>
            <a:r>
              <a:rPr lang="nl-NL" dirty="0">
                <a:solidFill>
                  <a:schemeClr val="tx1"/>
                </a:solidFill>
              </a:rPr>
              <a:t>Dit is een verlicht onderdeel van de grens tussen een schone en vuile weg en staat altijd op de grens tussen deze twee. </a:t>
            </a:r>
          </a:p>
          <a:p>
            <a:endParaRPr lang="nl-NL" dirty="0">
              <a:solidFill>
                <a:schemeClr val="tx1"/>
              </a:solidFill>
            </a:endParaRPr>
          </a:p>
          <a:p>
            <a:r>
              <a:rPr lang="nl-NL" dirty="0">
                <a:solidFill>
                  <a:schemeClr val="tx1"/>
                </a:solidFill>
              </a:rPr>
              <a:t>Een hygiënesluis bestaat uit een vuil en een schoon gedeelte.</a:t>
            </a:r>
          </a:p>
        </p:txBody>
      </p:sp>
      <p:pic>
        <p:nvPicPr>
          <p:cNvPr id="4" name="Afbeelding 3"/>
          <p:cNvPicPr>
            <a:picLocks noChangeAspect="1"/>
          </p:cNvPicPr>
          <p:nvPr/>
        </p:nvPicPr>
        <p:blipFill rotWithShape="1">
          <a:blip r:embed="rId2"/>
          <a:srcRect l="10247" t="6843" b="2260"/>
          <a:stretch/>
        </p:blipFill>
        <p:spPr>
          <a:xfrm>
            <a:off x="6008916" y="91440"/>
            <a:ext cx="6033951" cy="6244858"/>
          </a:xfrm>
          <a:prstGeom prst="rect">
            <a:avLst/>
          </a:prstGeom>
        </p:spPr>
      </p:pic>
    </p:spTree>
    <p:extLst>
      <p:ext uri="{BB962C8B-B14F-4D97-AF65-F5344CB8AC3E}">
        <p14:creationId xmlns:p14="http://schemas.microsoft.com/office/powerpoint/2010/main" val="13567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Opvang van zieke dieren</a:t>
            </a:r>
          </a:p>
        </p:txBody>
      </p:sp>
      <p:sp>
        <p:nvSpPr>
          <p:cNvPr id="3" name="Tijdelijke aanduiding voor inhoud 2"/>
          <p:cNvSpPr>
            <a:spLocks noGrp="1"/>
          </p:cNvSpPr>
          <p:nvPr>
            <p:ph idx="1"/>
          </p:nvPr>
        </p:nvSpPr>
        <p:spPr/>
        <p:txBody>
          <a:bodyPr/>
          <a:lstStyle/>
          <a:p>
            <a:pPr lvl="0"/>
            <a:r>
              <a:rPr lang="nl-NL" sz="2400" dirty="0">
                <a:solidFill>
                  <a:schemeClr val="tx1"/>
                </a:solidFill>
              </a:rPr>
              <a:t>Quarantaine ruimte</a:t>
            </a:r>
          </a:p>
          <a:p>
            <a:pPr lvl="1"/>
            <a:r>
              <a:rPr lang="nl-NL" dirty="0">
                <a:solidFill>
                  <a:schemeClr val="tx1"/>
                </a:solidFill>
              </a:rPr>
              <a:t>Voor dieren waarvan de gezondheid onbekend is. </a:t>
            </a:r>
          </a:p>
          <a:p>
            <a:pPr lvl="0"/>
            <a:r>
              <a:rPr lang="nl-NL" sz="2400" dirty="0">
                <a:solidFill>
                  <a:schemeClr val="tx1"/>
                </a:solidFill>
              </a:rPr>
              <a:t>Isolatie ruimte</a:t>
            </a:r>
          </a:p>
          <a:p>
            <a:pPr lvl="1"/>
            <a:r>
              <a:rPr lang="nl-NL" dirty="0">
                <a:solidFill>
                  <a:schemeClr val="tx1"/>
                </a:solidFill>
              </a:rPr>
              <a:t>Voor dieren waarvan gedacht wordt dat ze een besmettelijke ziekte hebben</a:t>
            </a:r>
          </a:p>
          <a:p>
            <a:pPr lvl="0"/>
            <a:r>
              <a:rPr lang="nl-NL" sz="2400" dirty="0">
                <a:solidFill>
                  <a:schemeClr val="tx1"/>
                </a:solidFill>
              </a:rPr>
              <a:t>Ziekenboeg </a:t>
            </a:r>
          </a:p>
          <a:p>
            <a:pPr lvl="1"/>
            <a:r>
              <a:rPr lang="nl-NL" dirty="0">
                <a:solidFill>
                  <a:schemeClr val="tx1"/>
                </a:solidFill>
              </a:rPr>
              <a:t>Voor dieren die geen besmettelijke ziekte hebben, maar wel ziek zijn. </a:t>
            </a:r>
          </a:p>
          <a:p>
            <a:endParaRPr lang="nl-NL" dirty="0"/>
          </a:p>
        </p:txBody>
      </p:sp>
      <p:pic>
        <p:nvPicPr>
          <p:cNvPr id="3074" name="Picture 2"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2112" y="4336868"/>
            <a:ext cx="3622766" cy="1811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De kandidaat heeft kennis van de volgende </a:t>
            </a:r>
            <a:r>
              <a:rPr lang="nl-NL" sz="3600" dirty="0" err="1"/>
              <a:t>zoönosen</a:t>
            </a:r>
            <a:r>
              <a:rPr lang="nl-NL" sz="3600" dirty="0"/>
              <a:t>:</a:t>
            </a:r>
          </a:p>
        </p:txBody>
      </p:sp>
      <p:sp>
        <p:nvSpPr>
          <p:cNvPr id="3" name="Tijdelijke aanduiding voor inhoud 2"/>
          <p:cNvSpPr>
            <a:spLocks noGrp="1"/>
          </p:cNvSpPr>
          <p:nvPr>
            <p:ph idx="1"/>
          </p:nvPr>
        </p:nvSpPr>
        <p:spPr/>
        <p:txBody>
          <a:bodyPr/>
          <a:lstStyle/>
          <a:p>
            <a:pPr lvl="1">
              <a:buFont typeface="Arial" panose="020B0604020202020204" pitchFamily="34" charset="0"/>
              <a:buChar char="•"/>
            </a:pPr>
            <a:r>
              <a:rPr lang="nl-NL" sz="2400" dirty="0"/>
              <a:t>infectie met mijten (type mijt zoals voorkomt bij soorten uit de soortenlijst) </a:t>
            </a:r>
          </a:p>
          <a:p>
            <a:pPr lvl="1">
              <a:buFont typeface="Arial" panose="020B0604020202020204" pitchFamily="34" charset="0"/>
              <a:buChar char="•"/>
            </a:pPr>
            <a:r>
              <a:rPr lang="nl-NL" sz="2400" dirty="0"/>
              <a:t>Q-</a:t>
            </a:r>
            <a:r>
              <a:rPr lang="nl-NL" sz="2400" dirty="0" err="1"/>
              <a:t>fever</a:t>
            </a:r>
            <a:r>
              <a:rPr lang="nl-NL" sz="2400" dirty="0"/>
              <a:t> </a:t>
            </a:r>
          </a:p>
          <a:p>
            <a:pPr lvl="1">
              <a:buFont typeface="Arial" panose="020B0604020202020204" pitchFamily="34" charset="0"/>
              <a:buChar char="•"/>
            </a:pPr>
            <a:r>
              <a:rPr lang="nl-NL" sz="2400" dirty="0"/>
              <a:t>Huidschimmelinfectie (type huidschimmel zoals voorkomt bij soorten uit de soortenlijst) </a:t>
            </a:r>
          </a:p>
          <a:p>
            <a:pPr lvl="1">
              <a:buFont typeface="Arial" panose="020B0604020202020204" pitchFamily="34" charset="0"/>
              <a:buChar char="•"/>
            </a:pPr>
            <a:r>
              <a:rPr lang="nl-NL" sz="2400" dirty="0" err="1"/>
              <a:t>Ectyma</a:t>
            </a:r>
            <a:r>
              <a:rPr lang="nl-NL" sz="2400" dirty="0"/>
              <a:t> </a:t>
            </a:r>
          </a:p>
          <a:p>
            <a:pPr lvl="1">
              <a:buFont typeface="Arial" panose="020B0604020202020204" pitchFamily="34" charset="0"/>
              <a:buChar char="•"/>
            </a:pPr>
            <a:r>
              <a:rPr lang="nl-NL" sz="2400" dirty="0"/>
              <a:t>Rabiës </a:t>
            </a:r>
          </a:p>
          <a:p>
            <a:pPr lvl="1">
              <a:buFont typeface="Arial" panose="020B0604020202020204" pitchFamily="34" charset="0"/>
              <a:buChar char="•"/>
            </a:pPr>
            <a:r>
              <a:rPr lang="nl-NL" sz="2400" dirty="0"/>
              <a:t>Leptospirose </a:t>
            </a:r>
          </a:p>
          <a:p>
            <a:pPr lvl="1">
              <a:buFont typeface="Arial" panose="020B0604020202020204" pitchFamily="34" charset="0"/>
              <a:buChar char="•"/>
            </a:pPr>
            <a:r>
              <a:rPr lang="nl-NL" sz="2400" dirty="0"/>
              <a:t>Worminfecties (type worm zoals voorkomt bij de soorten uit de soortenlijst) </a:t>
            </a:r>
          </a:p>
          <a:p>
            <a:endParaRPr lang="nl-NL" dirty="0"/>
          </a:p>
        </p:txBody>
      </p:sp>
    </p:spTree>
    <p:extLst>
      <p:ext uri="{BB962C8B-B14F-4D97-AF65-F5344CB8AC3E}">
        <p14:creationId xmlns:p14="http://schemas.microsoft.com/office/powerpoint/2010/main" val="190562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Vachtmijt</a:t>
            </a:r>
          </a:p>
        </p:txBody>
      </p:sp>
      <p:sp>
        <p:nvSpPr>
          <p:cNvPr id="3" name="Tijdelijke aanduiding voor inhoud 2"/>
          <p:cNvSpPr>
            <a:spLocks noGrp="1"/>
          </p:cNvSpPr>
          <p:nvPr>
            <p:ph idx="1"/>
          </p:nvPr>
        </p:nvSpPr>
        <p:spPr>
          <a:xfrm>
            <a:off x="1097280" y="1845734"/>
            <a:ext cx="8334103" cy="4023360"/>
          </a:xfrm>
        </p:spPr>
        <p:txBody>
          <a:bodyPr>
            <a:normAutofit fontScale="92500" lnSpcReduction="10000"/>
          </a:bodyPr>
          <a:lstStyle/>
          <a:p>
            <a:pPr fontAlgn="base">
              <a:buFont typeface="Arial" panose="020B0604020202020204" pitchFamily="34" charset="0"/>
              <a:buChar char="•"/>
            </a:pPr>
            <a:r>
              <a:rPr lang="nl-NL" dirty="0"/>
              <a:t>Er zijn verschillende soorten vachtmijten, maar de meest voorkomende is de schilfermijt. </a:t>
            </a:r>
          </a:p>
          <a:p>
            <a:pPr lvl="1" fontAlgn="base">
              <a:buFont typeface="Arial" panose="020B0604020202020204" pitchFamily="34" charset="0"/>
              <a:buChar char="•"/>
            </a:pPr>
            <a:r>
              <a:rPr lang="nl-NL" dirty="0"/>
              <a:t>Iedere diersoort heeft zijn eigen </a:t>
            </a:r>
            <a:r>
              <a:rPr lang="nl-NL" i="1" dirty="0" err="1"/>
              <a:t>Cheyletiella</a:t>
            </a:r>
            <a:r>
              <a:rPr lang="nl-NL" dirty="0"/>
              <a:t>-soort, maar in de praktijk zijn ze niet zo kieskeurig, waardoor in één huishouden zowel de hond, kat, konijn en zelfs de eigenaar huidklachten kunnen krijgen.</a:t>
            </a:r>
          </a:p>
          <a:p>
            <a:pPr lvl="1" fontAlgn="base">
              <a:buFont typeface="Arial" panose="020B0604020202020204" pitchFamily="34" charset="0"/>
              <a:buChar char="•"/>
            </a:pPr>
            <a:endParaRPr lang="nl-NL" dirty="0"/>
          </a:p>
          <a:p>
            <a:pPr fontAlgn="base">
              <a:buFont typeface="Arial" panose="020B0604020202020204" pitchFamily="34" charset="0"/>
              <a:buChar char="•"/>
            </a:pPr>
            <a:r>
              <a:rPr lang="nl-NL" dirty="0"/>
              <a:t>Vachtmijten leven op de huid en leggen hun eitjes vastgekleefd aan de haren. Het vrouwtje kan tot 10 dagen in de omgeving overleven. </a:t>
            </a:r>
          </a:p>
          <a:p>
            <a:pPr lvl="1" fontAlgn="base">
              <a:buFont typeface="Arial" panose="020B0604020202020204" pitchFamily="34" charset="0"/>
              <a:buChar char="•"/>
            </a:pPr>
            <a:r>
              <a:rPr lang="nl-NL" dirty="0"/>
              <a:t>Ze veroorzaken schilfering en wisselend jeuk, hoewel sommige dieren geen last lijken te hebben</a:t>
            </a:r>
          </a:p>
          <a:p>
            <a:pPr lvl="1" fontAlgn="base">
              <a:buFont typeface="Arial" panose="020B0604020202020204" pitchFamily="34" charset="0"/>
              <a:buChar char="•"/>
            </a:pPr>
            <a:endParaRPr lang="nl-NL" dirty="0"/>
          </a:p>
          <a:p>
            <a:pPr fontAlgn="base">
              <a:buFont typeface="Arial" panose="020B0604020202020204" pitchFamily="34" charset="0"/>
              <a:buChar char="•"/>
            </a:pPr>
            <a:r>
              <a:rPr lang="nl-NL" dirty="0"/>
              <a:t>Behandeling</a:t>
            </a:r>
          </a:p>
          <a:p>
            <a:pPr lvl="1" fontAlgn="base">
              <a:buFont typeface="Arial" panose="020B0604020202020204" pitchFamily="34" charset="0"/>
              <a:buChar char="•"/>
            </a:pPr>
            <a:r>
              <a:rPr lang="nl-NL" dirty="0"/>
              <a:t>Pipet tegen mijten</a:t>
            </a:r>
          </a:p>
          <a:p>
            <a:pPr lvl="1" fontAlgn="base">
              <a:buFont typeface="Arial" panose="020B0604020202020204" pitchFamily="34" charset="0"/>
              <a:buChar char="•"/>
            </a:pPr>
            <a:r>
              <a:rPr lang="nl-NL" dirty="0"/>
              <a:t>Alle dieren in het huishouden behandelen en de omgeving goed schoonmaken</a:t>
            </a:r>
          </a:p>
        </p:txBody>
      </p:sp>
      <p:pic>
        <p:nvPicPr>
          <p:cNvPr id="2050" name="Picture 2" descr="Afbeeldingsresultaat voor vachtmijt konijn"/>
          <p:cNvPicPr>
            <a:picLocks noChangeAspect="1" noChangeArrowheads="1"/>
          </p:cNvPicPr>
          <p:nvPr/>
        </p:nvPicPr>
        <p:blipFill rotWithShape="1">
          <a:blip r:embed="rId2">
            <a:extLst>
              <a:ext uri="{28A0092B-C50C-407E-A947-70E740481C1C}">
                <a14:useLocalDpi xmlns:a14="http://schemas.microsoft.com/office/drawing/2010/main" val="0"/>
              </a:ext>
            </a:extLst>
          </a:blip>
          <a:srcRect l="25948" t="-571" r="19195" b="571"/>
          <a:stretch/>
        </p:blipFill>
        <p:spPr bwMode="auto">
          <a:xfrm>
            <a:off x="9563279" y="2364377"/>
            <a:ext cx="2493738" cy="34094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Oormijt</a:t>
            </a:r>
            <a:endParaRPr lang="nl-NL" dirty="0"/>
          </a:p>
        </p:txBody>
      </p:sp>
      <p:sp>
        <p:nvSpPr>
          <p:cNvPr id="3" name="Tijdelijke aanduiding voor inhoud 2"/>
          <p:cNvSpPr>
            <a:spLocks noGrp="1"/>
          </p:cNvSpPr>
          <p:nvPr>
            <p:ph idx="1"/>
          </p:nvPr>
        </p:nvSpPr>
        <p:spPr>
          <a:xfrm>
            <a:off x="1097280" y="1845734"/>
            <a:ext cx="9627326" cy="4023360"/>
          </a:xfrm>
        </p:spPr>
        <p:txBody>
          <a:bodyPr/>
          <a:lstStyle/>
          <a:p>
            <a:pPr>
              <a:buFont typeface="Arial" panose="020B0604020202020204" pitchFamily="34" charset="0"/>
              <a:buChar char="•"/>
            </a:pPr>
            <a:r>
              <a:rPr lang="nl-NL" dirty="0" err="1"/>
              <a:t>Oormijt</a:t>
            </a:r>
            <a:r>
              <a:rPr lang="nl-NL" dirty="0"/>
              <a:t> wordt vooral bij jonge dieren en bij dieren uit een kinderboerderij of opvang gezien.</a:t>
            </a:r>
          </a:p>
          <a:p>
            <a:pPr lvl="1">
              <a:buFont typeface="Arial" panose="020B0604020202020204" pitchFamily="34" charset="0"/>
              <a:buChar char="•"/>
            </a:pPr>
            <a:r>
              <a:rPr lang="nl-NL" dirty="0"/>
              <a:t>Zodra het bij één dier geconstateerd is, blijken er meestal meer dieren besmet te zijn. </a:t>
            </a:r>
          </a:p>
          <a:p>
            <a:pPr>
              <a:buFont typeface="Arial" panose="020B0604020202020204" pitchFamily="34" charset="0"/>
              <a:buChar char="•"/>
            </a:pPr>
            <a:endParaRPr lang="nl-NL" dirty="0"/>
          </a:p>
          <a:p>
            <a:pPr>
              <a:buFont typeface="Arial" panose="020B0604020202020204" pitchFamily="34" charset="0"/>
              <a:buChar char="•"/>
            </a:pPr>
            <a:r>
              <a:rPr lang="nl-NL" dirty="0"/>
              <a:t>Symptomen</a:t>
            </a:r>
          </a:p>
          <a:p>
            <a:pPr lvl="1">
              <a:buFont typeface="Arial" panose="020B0604020202020204" pitchFamily="34" charset="0"/>
              <a:buChar char="•"/>
            </a:pPr>
            <a:r>
              <a:rPr lang="nl-NL" dirty="0"/>
              <a:t>Flapperen met de oren en schudden met de kop. Krabben aan het oor. </a:t>
            </a:r>
          </a:p>
          <a:p>
            <a:pPr lvl="1">
              <a:buFont typeface="Arial" panose="020B0604020202020204" pitchFamily="34" charset="0"/>
              <a:buChar char="•"/>
            </a:pPr>
            <a:r>
              <a:rPr lang="nl-NL" dirty="0"/>
              <a:t>Bruine korsten in het oor. </a:t>
            </a:r>
          </a:p>
          <a:p>
            <a:pPr>
              <a:buFont typeface="Arial" panose="020B0604020202020204" pitchFamily="34" charset="0"/>
              <a:buChar char="•"/>
            </a:pPr>
            <a:endParaRPr lang="nl-NL" dirty="0"/>
          </a:p>
          <a:p>
            <a:pPr>
              <a:buFont typeface="Arial" panose="020B0604020202020204" pitchFamily="34" charset="0"/>
              <a:buChar char="•"/>
            </a:pPr>
            <a:r>
              <a:rPr lang="nl-NL" dirty="0"/>
              <a:t>Behandeling</a:t>
            </a:r>
          </a:p>
          <a:p>
            <a:pPr lvl="1">
              <a:buFont typeface="Arial" panose="020B0604020202020204" pitchFamily="34" charset="0"/>
              <a:buChar char="•"/>
            </a:pPr>
            <a:r>
              <a:rPr lang="nl-NL" dirty="0"/>
              <a:t>Behandelen met </a:t>
            </a:r>
            <a:r>
              <a:rPr lang="nl-NL" dirty="0" err="1"/>
              <a:t>Selamectine</a:t>
            </a:r>
            <a:r>
              <a:rPr lang="nl-NL" dirty="0"/>
              <a:t> (</a:t>
            </a:r>
            <a:r>
              <a:rPr lang="nl-NL" dirty="0" err="1"/>
              <a:t>Stronghold</a:t>
            </a:r>
            <a:r>
              <a:rPr lang="nl-NL" dirty="0"/>
              <a:t>).</a:t>
            </a:r>
          </a:p>
        </p:txBody>
      </p:sp>
      <p:pic>
        <p:nvPicPr>
          <p:cNvPr id="3074" name="Picture 2" descr="Afbeeldingsresultaat voor oormijt kon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467" y="3252652"/>
            <a:ext cx="3394462" cy="2964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4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sp>
        <p:nvSpPr>
          <p:cNvPr id="3" name="Tijdelijke aanduiding voor inhoud 2"/>
          <p:cNvSpPr>
            <a:spLocks noGrp="1"/>
          </p:cNvSpPr>
          <p:nvPr>
            <p:ph idx="1"/>
          </p:nvPr>
        </p:nvSpPr>
        <p:spPr>
          <a:xfrm>
            <a:off x="1143000" y="2057400"/>
            <a:ext cx="8353697" cy="4038600"/>
          </a:xfrm>
        </p:spPr>
        <p:txBody>
          <a:bodyPr>
            <a:normAutofit lnSpcReduction="10000"/>
          </a:bodyPr>
          <a:lstStyle/>
          <a:p>
            <a:r>
              <a:rPr lang="nl-NL" dirty="0">
                <a:solidFill>
                  <a:schemeClr val="tx1"/>
                </a:solidFill>
              </a:rPr>
              <a:t>Meest voorkomende parasitaire ziekte bij konijnen en knaagdieren</a:t>
            </a:r>
          </a:p>
          <a:p>
            <a:pPr lvl="1"/>
            <a:r>
              <a:rPr lang="nl-NL" dirty="0">
                <a:solidFill>
                  <a:schemeClr val="tx1"/>
                </a:solidFill>
              </a:rPr>
              <a:t>Bij konijn begint het meestal op de kop, waarna het zich verspreidt over het lichaam. </a:t>
            </a:r>
          </a:p>
          <a:p>
            <a:pPr lvl="1"/>
            <a:r>
              <a:rPr lang="nl-NL" dirty="0">
                <a:solidFill>
                  <a:schemeClr val="tx1"/>
                </a:solidFill>
              </a:rPr>
              <a:t>Bij cavia’s begint het meestal op de achterhand. </a:t>
            </a:r>
          </a:p>
          <a:p>
            <a:endParaRPr lang="nl-NL" dirty="0">
              <a:solidFill>
                <a:schemeClr val="tx1"/>
              </a:solidFill>
            </a:endParaRPr>
          </a:p>
          <a:p>
            <a:r>
              <a:rPr lang="nl-NL" dirty="0">
                <a:solidFill>
                  <a:schemeClr val="tx1"/>
                </a:solidFill>
              </a:rPr>
              <a:t>De mijt kun je niet met het blote oog zien. </a:t>
            </a:r>
          </a:p>
          <a:p>
            <a:pPr lvl="1"/>
            <a:r>
              <a:rPr lang="nl-NL" dirty="0">
                <a:solidFill>
                  <a:schemeClr val="tx1"/>
                </a:solidFill>
              </a:rPr>
              <a:t>Hij boort gangen in de opperhuid en veroorzaakt jeuk. </a:t>
            </a:r>
          </a:p>
          <a:p>
            <a:pPr lvl="1"/>
            <a:r>
              <a:rPr lang="nl-NL" dirty="0">
                <a:solidFill>
                  <a:schemeClr val="tx1"/>
                </a:solidFill>
              </a:rPr>
              <a:t>Hierdoor gaat het dier krabben en bijten en krijg het last van </a:t>
            </a:r>
            <a:r>
              <a:rPr lang="nl-NL" u="sng" dirty="0">
                <a:solidFill>
                  <a:schemeClr val="tx1"/>
                </a:solidFill>
              </a:rPr>
              <a:t>haaruitval, kale plekken strak omlijnde en open wonden.</a:t>
            </a:r>
          </a:p>
          <a:p>
            <a:pPr lvl="1"/>
            <a:endParaRPr lang="nl-NL" dirty="0">
              <a:solidFill>
                <a:schemeClr val="tx1"/>
              </a:solidFill>
            </a:endParaRPr>
          </a:p>
          <a:p>
            <a:r>
              <a:rPr lang="nl-NL" dirty="0">
                <a:solidFill>
                  <a:schemeClr val="tx1"/>
                </a:solidFill>
              </a:rPr>
              <a:t>Behandeling</a:t>
            </a:r>
          </a:p>
          <a:p>
            <a:pPr lvl="1"/>
            <a:r>
              <a:rPr lang="nl-NL" dirty="0">
                <a:solidFill>
                  <a:schemeClr val="tx1"/>
                </a:solidFill>
              </a:rPr>
              <a:t>Dier direct apart zetten, want het is besmettelijk. </a:t>
            </a:r>
          </a:p>
          <a:p>
            <a:pPr lvl="1"/>
            <a:r>
              <a:rPr lang="nl-NL" dirty="0">
                <a:solidFill>
                  <a:schemeClr val="tx1"/>
                </a:solidFill>
              </a:rPr>
              <a:t>Behandeling kan een bad met een anti-schurftmiddel of enten met </a:t>
            </a:r>
            <a:r>
              <a:rPr lang="nl-NL" dirty="0" err="1">
                <a:solidFill>
                  <a:schemeClr val="tx1"/>
                </a:solidFill>
              </a:rPr>
              <a:t>Ivomec</a:t>
            </a:r>
            <a:r>
              <a:rPr lang="nl-NL" dirty="0">
                <a:solidFill>
                  <a:schemeClr val="tx1"/>
                </a:solidFill>
              </a:rPr>
              <a:t>. </a:t>
            </a:r>
          </a:p>
        </p:txBody>
      </p:sp>
      <p:pic>
        <p:nvPicPr>
          <p:cNvPr id="1028" name="Picture 4" descr="Afbeeldingsresultaat voor schurftmijt kon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961" y="2057400"/>
            <a:ext cx="1715437" cy="2371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t="12893"/>
          <a:stretch/>
        </p:blipFill>
        <p:spPr bwMode="auto">
          <a:xfrm>
            <a:off x="8836701" y="4663440"/>
            <a:ext cx="3237734" cy="1537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Huidschimmel</a:t>
            </a:r>
          </a:p>
        </p:txBody>
      </p:sp>
      <p:sp>
        <p:nvSpPr>
          <p:cNvPr id="3" name="Tijdelijke aanduiding voor inhoud 2"/>
          <p:cNvSpPr>
            <a:spLocks noGrp="1"/>
          </p:cNvSpPr>
          <p:nvPr>
            <p:ph idx="1"/>
          </p:nvPr>
        </p:nvSpPr>
        <p:spPr/>
        <p:txBody>
          <a:bodyPr>
            <a:normAutofit lnSpcReduction="10000"/>
          </a:bodyPr>
          <a:lstStyle/>
          <a:p>
            <a:r>
              <a:rPr lang="nl-NL" dirty="0">
                <a:solidFill>
                  <a:schemeClr val="tx1"/>
                </a:solidFill>
              </a:rPr>
              <a:t>Schimmel bij knaagdieren wordt meestal veroorzaakt door de ringworm</a:t>
            </a:r>
          </a:p>
          <a:p>
            <a:pPr lvl="1"/>
            <a:r>
              <a:rPr lang="nl-NL" u="sng" dirty="0">
                <a:solidFill>
                  <a:schemeClr val="tx1"/>
                </a:solidFill>
              </a:rPr>
              <a:t>Verschijnselen zijn ruwe kale plekken (niet straks omlijnd) en schilfertjes en schuurwondjes voornamelijk op kop en poten. </a:t>
            </a:r>
          </a:p>
          <a:p>
            <a:pPr lvl="1"/>
            <a:endParaRPr lang="nl-NL" dirty="0">
              <a:solidFill>
                <a:schemeClr val="tx1"/>
              </a:solidFill>
            </a:endParaRPr>
          </a:p>
          <a:p>
            <a:r>
              <a:rPr lang="nl-NL" dirty="0">
                <a:solidFill>
                  <a:schemeClr val="tx1"/>
                </a:solidFill>
              </a:rPr>
              <a:t>Behandeling</a:t>
            </a:r>
          </a:p>
          <a:p>
            <a:pPr lvl="1"/>
            <a:r>
              <a:rPr lang="nl-NL" dirty="0">
                <a:solidFill>
                  <a:schemeClr val="tx1"/>
                </a:solidFill>
              </a:rPr>
              <a:t>Zonder behandeling verspreidt de ziekte zich over het hele lichaam </a:t>
            </a:r>
          </a:p>
          <a:p>
            <a:pPr lvl="1"/>
            <a:r>
              <a:rPr lang="nl-NL" dirty="0">
                <a:solidFill>
                  <a:schemeClr val="tx1"/>
                </a:solidFill>
              </a:rPr>
              <a:t>Wassen met een schimmeldodende shampoo en zalven die schimmels doden </a:t>
            </a:r>
          </a:p>
          <a:p>
            <a:pPr lvl="1">
              <a:buFont typeface="Arial" panose="020B0604020202020204" pitchFamily="34" charset="0"/>
              <a:buChar char="•"/>
            </a:pPr>
            <a:r>
              <a:rPr lang="nl-NL" sz="1900" dirty="0">
                <a:solidFill>
                  <a:schemeClr val="tx1"/>
                </a:solidFill>
              </a:rPr>
              <a:t>Alle andere dieren en mensen in huis moeten gecontroleerd en ook behandeld worden. </a:t>
            </a:r>
          </a:p>
          <a:p>
            <a:pPr lvl="1">
              <a:buFont typeface="Arial" panose="020B0604020202020204" pitchFamily="34" charset="0"/>
              <a:buChar char="•"/>
            </a:pPr>
            <a:r>
              <a:rPr lang="nl-NL" sz="1900" dirty="0">
                <a:solidFill>
                  <a:schemeClr val="tx1"/>
                </a:solidFill>
              </a:rPr>
              <a:t>Tot slot moet ook de omgeving van het dier (hok) behandeld worden. </a:t>
            </a:r>
            <a:endParaRPr lang="nl-NL" sz="4800" dirty="0">
              <a:solidFill>
                <a:schemeClr val="tx1"/>
              </a:solidFill>
            </a:endParaRPr>
          </a:p>
          <a:p>
            <a:pPr lvl="1"/>
            <a:endParaRPr lang="nl-NL" sz="1700" dirty="0">
              <a:solidFill>
                <a:schemeClr val="tx1"/>
              </a:solidFill>
            </a:endParaRPr>
          </a:p>
          <a:p>
            <a:r>
              <a:rPr lang="nl-NL" b="1" dirty="0">
                <a:solidFill>
                  <a:schemeClr val="tx1"/>
                </a:solidFill>
              </a:rPr>
              <a:t>Ringworm is een schimmel, géén worm!</a:t>
            </a:r>
          </a:p>
          <a:p>
            <a:pPr lvl="1"/>
            <a:r>
              <a:rPr lang="nl-NL" b="1" dirty="0">
                <a:solidFill>
                  <a:schemeClr val="tx1"/>
                </a:solidFill>
              </a:rPr>
              <a:t> </a:t>
            </a:r>
            <a:r>
              <a:rPr lang="nl-NL" dirty="0">
                <a:solidFill>
                  <a:schemeClr val="tx1"/>
                </a:solidFill>
              </a:rPr>
              <a:t>Is een zoönose BESMETTELIJK </a:t>
            </a:r>
            <a:r>
              <a:rPr lang="nl-NL" dirty="0">
                <a:solidFill>
                  <a:schemeClr val="tx1"/>
                </a:solidFill>
                <a:sym typeface="Wingdings" panose="05000000000000000000" pitchFamily="2" charset="2"/>
              </a:rPr>
              <a:t> </a:t>
            </a:r>
            <a:r>
              <a:rPr lang="nl-NL" dirty="0">
                <a:solidFill>
                  <a:schemeClr val="tx1"/>
                </a:solidFill>
              </a:rPr>
              <a:t>Draag dus beschermede kleding!</a:t>
            </a:r>
          </a:p>
        </p:txBody>
      </p:sp>
      <p:pic>
        <p:nvPicPr>
          <p:cNvPr id="1026" name="Picture 2" descr="Afbeeldingsresultaat voor ringworm bij kon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189" y="4328542"/>
            <a:ext cx="2856322" cy="1913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Ecthyma of zere bekjes</a:t>
            </a:r>
          </a:p>
        </p:txBody>
      </p:sp>
      <p:sp>
        <p:nvSpPr>
          <p:cNvPr id="3" name="Tijdelijke aanduiding voor inhoud 2"/>
          <p:cNvSpPr>
            <a:spLocks noGrp="1"/>
          </p:cNvSpPr>
          <p:nvPr>
            <p:ph idx="1"/>
          </p:nvPr>
        </p:nvSpPr>
        <p:spPr>
          <a:xfrm>
            <a:off x="1097280" y="1845734"/>
            <a:ext cx="7968343" cy="4023360"/>
          </a:xfrm>
        </p:spPr>
        <p:txBody>
          <a:bodyPr>
            <a:normAutofit/>
          </a:bodyPr>
          <a:lstStyle/>
          <a:p>
            <a:pPr>
              <a:buFont typeface="Arial" panose="020B0604020202020204" pitchFamily="34" charset="0"/>
              <a:buChar char="•"/>
            </a:pPr>
            <a:r>
              <a:rPr lang="nl-NL" dirty="0">
                <a:solidFill>
                  <a:schemeClr val="tx1"/>
                </a:solidFill>
              </a:rPr>
              <a:t>Komt vooral voor bij jonge geiten op lammetjes. </a:t>
            </a:r>
          </a:p>
          <a:p>
            <a:pPr>
              <a:buFont typeface="Arial" panose="020B0604020202020204" pitchFamily="34" charset="0"/>
              <a:buChar char="•"/>
            </a:pPr>
            <a:endParaRPr lang="nl-NL" dirty="0">
              <a:solidFill>
                <a:schemeClr val="tx1"/>
              </a:solidFill>
            </a:endParaRPr>
          </a:p>
          <a:p>
            <a:pPr>
              <a:buFont typeface="Arial" panose="020B0604020202020204" pitchFamily="34" charset="0"/>
              <a:buChar char="•"/>
            </a:pPr>
            <a:r>
              <a:rPr lang="nl-NL" dirty="0">
                <a:solidFill>
                  <a:schemeClr val="tx1"/>
                </a:solidFill>
              </a:rPr>
              <a:t>Het </a:t>
            </a:r>
            <a:r>
              <a:rPr lang="nl-NL" dirty="0" err="1">
                <a:solidFill>
                  <a:schemeClr val="tx1"/>
                </a:solidFill>
              </a:rPr>
              <a:t>ecthyma</a:t>
            </a:r>
            <a:r>
              <a:rPr lang="nl-NL" dirty="0">
                <a:solidFill>
                  <a:schemeClr val="tx1"/>
                </a:solidFill>
              </a:rPr>
              <a:t>-virus dringt binnen via kleine wondjes in de huid waar geen wol zit.</a:t>
            </a:r>
          </a:p>
          <a:p>
            <a:pPr>
              <a:buFont typeface="Arial" panose="020B0604020202020204" pitchFamily="34" charset="0"/>
              <a:buChar char="•"/>
            </a:pPr>
            <a:endParaRPr lang="nl-NL" dirty="0">
              <a:solidFill>
                <a:schemeClr val="tx1"/>
              </a:solidFill>
            </a:endParaRPr>
          </a:p>
          <a:p>
            <a:pPr>
              <a:buFont typeface="Arial" panose="020B0604020202020204" pitchFamily="34" charset="0"/>
              <a:buChar char="•"/>
            </a:pPr>
            <a:r>
              <a:rPr lang="nl-NL" dirty="0">
                <a:solidFill>
                  <a:schemeClr val="tx1"/>
                </a:solidFill>
              </a:rPr>
              <a:t>Er ontstaan bulten en korsten waarin het virus zich bevindt. Meestal vallen de korsten na vier tot zes weken weer af. </a:t>
            </a:r>
          </a:p>
          <a:p>
            <a:pPr>
              <a:buFont typeface="Arial" panose="020B0604020202020204" pitchFamily="34" charset="0"/>
              <a:buChar char="•"/>
            </a:pPr>
            <a:endParaRPr lang="nl-NL" dirty="0">
              <a:solidFill>
                <a:schemeClr val="tx1"/>
              </a:solidFill>
            </a:endParaRPr>
          </a:p>
          <a:p>
            <a:pPr>
              <a:buFont typeface="Arial" panose="020B0604020202020204" pitchFamily="34" charset="0"/>
              <a:buChar char="•"/>
            </a:pPr>
            <a:r>
              <a:rPr lang="nl-NL" dirty="0">
                <a:solidFill>
                  <a:schemeClr val="tx1"/>
                </a:solidFill>
              </a:rPr>
              <a:t>Wanneer de dieren het virus eenmaal gehad hebben , zijn ze immuun en krijgen ze het als het goed is niet weer. </a:t>
            </a:r>
          </a:p>
          <a:p>
            <a:endParaRPr lang="nl-NL" dirty="0">
              <a:solidFill>
                <a:schemeClr val="tx1"/>
              </a:solidFill>
            </a:endParaRPr>
          </a:p>
        </p:txBody>
      </p:sp>
      <p:pic>
        <p:nvPicPr>
          <p:cNvPr id="2050" name="Picture 2" descr="Afbeeldingsresultaat voor zere bekjes g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5623" y="3959394"/>
            <a:ext cx="2956560" cy="2220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33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Rabiës</a:t>
            </a:r>
          </a:p>
        </p:txBody>
      </p:sp>
      <p:sp>
        <p:nvSpPr>
          <p:cNvPr id="3" name="Tijdelijke aanduiding voor inhoud 2"/>
          <p:cNvSpPr>
            <a:spLocks noGrp="1"/>
          </p:cNvSpPr>
          <p:nvPr>
            <p:ph idx="1"/>
          </p:nvPr>
        </p:nvSpPr>
        <p:spPr>
          <a:xfrm>
            <a:off x="1097279" y="1845734"/>
            <a:ext cx="10488295" cy="4372186"/>
          </a:xfrm>
        </p:spPr>
        <p:txBody>
          <a:bodyPr>
            <a:normAutofit/>
          </a:bodyPr>
          <a:lstStyle/>
          <a:p>
            <a:pPr>
              <a:buFont typeface="Arial" panose="020B0604020202020204" pitchFamily="34" charset="0"/>
              <a:buChar char="•"/>
            </a:pPr>
            <a:r>
              <a:rPr lang="nl-NL" dirty="0"/>
              <a:t> Rabiës kan via een beet, krab of lik van een geïnfecteerd dier overgedragen worden op mensen. </a:t>
            </a:r>
          </a:p>
          <a:p>
            <a:pPr lvl="1">
              <a:buFont typeface="Arial" panose="020B0604020202020204" pitchFamily="34" charset="0"/>
              <a:buChar char="•"/>
            </a:pPr>
            <a:r>
              <a:rPr lang="nl-NL" dirty="0"/>
              <a:t>Het rabiësvirus komt met name voor bij honden, vleermuizen, vossen en katten. </a:t>
            </a:r>
          </a:p>
          <a:p>
            <a:pPr>
              <a:buFont typeface="Arial" panose="020B0604020202020204" pitchFamily="34" charset="0"/>
              <a:buChar char="•"/>
            </a:pPr>
            <a:r>
              <a:rPr lang="nl-NL" dirty="0"/>
              <a:t> In Nederland komen rabiësinfecties zeer zelden voor.</a:t>
            </a:r>
          </a:p>
          <a:p>
            <a:pPr lvl="1">
              <a:buFont typeface="Arial" panose="020B0604020202020204" pitchFamily="34" charset="0"/>
              <a:buChar char="•"/>
            </a:pPr>
            <a:r>
              <a:rPr lang="nl-NL" dirty="0"/>
              <a:t>Meestal gaat het om patiënten die het virus in het buitenland hebben opgelopen. </a:t>
            </a:r>
          </a:p>
          <a:p>
            <a:pPr>
              <a:buFont typeface="Arial" panose="020B0604020202020204" pitchFamily="34" charset="0"/>
              <a:buChar char="•"/>
            </a:pPr>
            <a:r>
              <a:rPr lang="nl-NL" dirty="0"/>
              <a:t>Symptomen:</a:t>
            </a:r>
          </a:p>
          <a:p>
            <a:pPr lvl="1">
              <a:buFont typeface="Arial" panose="020B0604020202020204" pitchFamily="34" charset="0"/>
              <a:buChar char="•"/>
            </a:pPr>
            <a:r>
              <a:rPr lang="nl-NL" dirty="0"/>
              <a:t>Niet-specifieke symptomen zoals rillingen, koorts, braken en hoofdpijn.</a:t>
            </a:r>
          </a:p>
          <a:p>
            <a:pPr lvl="1">
              <a:buFont typeface="Arial" panose="020B0604020202020204" pitchFamily="34" charset="0"/>
              <a:buChar char="•"/>
            </a:pPr>
            <a:r>
              <a:rPr lang="nl-NL" dirty="0"/>
              <a:t>In een later stadium treden hyperactiviteit, nekstijfheid, spierkrampen en verlamming op. </a:t>
            </a:r>
          </a:p>
          <a:p>
            <a:pPr>
              <a:buFont typeface="Arial" panose="020B0604020202020204" pitchFamily="34" charset="0"/>
              <a:buChar char="•"/>
            </a:pPr>
            <a:endParaRPr lang="nl-NL" dirty="0"/>
          </a:p>
          <a:p>
            <a:pPr>
              <a:buFont typeface="Arial" panose="020B0604020202020204" pitchFamily="34" charset="0"/>
              <a:buChar char="•"/>
            </a:pPr>
            <a:endParaRPr lang="nl-NL" dirty="0"/>
          </a:p>
        </p:txBody>
      </p:sp>
      <p:pic>
        <p:nvPicPr>
          <p:cNvPr id="5122" name="Picture 2" descr="Afbeeldingsresultaat voor rab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035" y="4430540"/>
            <a:ext cx="5244147" cy="1787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27963"/>
      </p:ext>
    </p:extLst>
  </p:cSld>
  <p:clrMapOvr>
    <a:masterClrMapping/>
  </p:clrMapOvr>
</p:sld>
</file>

<file path=ppt/theme/theme1.xml><?xml version="1.0" encoding="utf-8"?>
<a:theme xmlns:a="http://schemas.openxmlformats.org/drawingml/2006/main" name="Thema CE Hond en Kat">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a CE Hond en Kat" id="{F8BCEF2E-EBB5-47DE-B0C1-46D321CEFA93}" vid="{BF2930B4-E41F-4CA8-BFBD-5C8AF90E7113}"/>
    </a:ext>
  </a:extLst>
</a:theme>
</file>

<file path=ppt/theme/theme2.xml><?xml version="1.0" encoding="utf-8"?>
<a:theme xmlns:a="http://schemas.openxmlformats.org/drawingml/2006/main" name="Thema CE overige zoogdieren">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a CE overige zoogdieren" id="{15D39254-57D0-4939-814A-EA99D6D5D85E}" vid="{18FFC976-61D8-49C9-B7E9-4CE3C8A51C21}"/>
    </a:ext>
  </a:extLst>
</a:theme>
</file>

<file path=ppt/theme/theme3.xml><?xml version="1.0" encoding="utf-8"?>
<a:theme xmlns:a="http://schemas.openxmlformats.org/drawingml/2006/main" name="1_Thema2">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a2" id="{A79972D6-03D6-4A1A-A180-E093F557F781}" vid="{44244B60-D7B9-4E80-BB7F-4B3E61B203F7}"/>
    </a:ext>
  </a:extLst>
</a:theme>
</file>

<file path=ppt/theme/theme4.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CE Hond en Kat</Template>
  <TotalTime>1428</TotalTime>
  <Words>1461</Words>
  <Application>Microsoft Office PowerPoint</Application>
  <PresentationFormat>Breedbeeld</PresentationFormat>
  <Paragraphs>193</Paragraphs>
  <Slides>23</Slides>
  <Notes>0</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23</vt:i4>
      </vt:variant>
    </vt:vector>
  </HeadingPairs>
  <TitlesOfParts>
    <vt:vector size="33" baseType="lpstr">
      <vt:lpstr>Arial</vt:lpstr>
      <vt:lpstr>Calibri</vt:lpstr>
      <vt:lpstr>Calibri Light</vt:lpstr>
      <vt:lpstr>Courier New</vt:lpstr>
      <vt:lpstr>Wingdings</vt:lpstr>
      <vt:lpstr>Wingdings 2</vt:lpstr>
      <vt:lpstr>Thema CE Hond en Kat</vt:lpstr>
      <vt:lpstr>Thema CE overige zoogdieren</vt:lpstr>
      <vt:lpstr>1_Thema2</vt:lpstr>
      <vt:lpstr>HDOfficeLightV0</vt:lpstr>
      <vt:lpstr>Bewijs van vakbekwaamheid Overige zoogdieren Les ziektebeelden</vt:lpstr>
      <vt:lpstr>Deze les</vt:lpstr>
      <vt:lpstr>De kandidaat heeft kennis van de volgende zoönosen:</vt:lpstr>
      <vt:lpstr>Vachtmijt</vt:lpstr>
      <vt:lpstr>Oormijt</vt:lpstr>
      <vt:lpstr>Schurftmijt</vt:lpstr>
      <vt:lpstr>Huidschimmel</vt:lpstr>
      <vt:lpstr>Ecthyma of zere bekjes</vt:lpstr>
      <vt:lpstr>Rabiës</vt:lpstr>
      <vt:lpstr>Leptospirose (ziekte van Weil)</vt:lpstr>
      <vt:lpstr>Wormen bij knaagdieren</vt:lpstr>
      <vt:lpstr>Ontwormen van knaagdieren</vt:lpstr>
      <vt:lpstr>PowerPoint-presentatie</vt:lpstr>
      <vt:lpstr>Trommelzucht (gasbuik)</vt:lpstr>
      <vt:lpstr>Lama’s en alpaca met vitamine D te kort</vt:lpstr>
      <vt:lpstr>Vaccinaties knaagdieren</vt:lpstr>
      <vt:lpstr>Vaccinaties konijn</vt:lpstr>
      <vt:lpstr>Vaccinatie alpaca</vt:lpstr>
      <vt:lpstr>Meldingsplicht ziekten</vt:lpstr>
      <vt:lpstr>PowerPoint-presentatie</vt:lpstr>
      <vt:lpstr>Interne en externe biosecurity</vt:lpstr>
      <vt:lpstr>Hygiënesluis</vt:lpstr>
      <vt:lpstr>Opvang van zieke dieren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Bewijs van vakbekwaamheid Hond en Kat Les 2 - Huisvesting en gedrag hond - Borgerink</dc:title>
  <dc:creator>Kimberley Borgerink</dc:creator>
  <cp:lastModifiedBy>Mariska Vijvers - Roosink</cp:lastModifiedBy>
  <cp:revision>172</cp:revision>
  <dcterms:created xsi:type="dcterms:W3CDTF">2018-10-31T10:58:45Z</dcterms:created>
  <dcterms:modified xsi:type="dcterms:W3CDTF">2021-04-21T08:46:13Z</dcterms:modified>
</cp:coreProperties>
</file>